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8288000" cy="10287000"/>
  <p:notesSz cx="6858000" cy="9144000"/>
  <p:embeddedFontLst>
    <p:embeddedFont>
      <p:font typeface="Aileron Light" charset="1" panose="00000400000000000000"/>
      <p:regular r:id="rId55"/>
    </p:embeddedFont>
    <p:embeddedFont>
      <p:font typeface="Aileron" charset="1" panose="00000500000000000000"/>
      <p:regular r:id="rId56"/>
    </p:embeddedFont>
    <p:embeddedFont>
      <p:font typeface="Aileron Bold" charset="1" panose="00000800000000000000"/>
      <p:regular r:id="rId57"/>
    </p:embeddedFont>
    <p:embeddedFont>
      <p:font typeface="Aileron Italics" charset="1" panose="00000500000000000000"/>
      <p:regular r:id="rId58"/>
    </p:embeddedFont>
    <p:embeddedFont>
      <p:font typeface="WenQuanYi" charset="1" panose="020B0606030804020204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1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1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1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figma.com/design/raMm1ntmjcYlvafswYTngo/CS-147-Med-fi-Prototype?node-id=374-2940&amp;t=amijRUDma3G4BzjA-1" TargetMode="External" Type="http://schemas.openxmlformats.org/officeDocument/2006/relationships/hyperlink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eb.stanford.edu/class/cs147/projects/Job-Accessibility-Career-Development/UniVerse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4F1EB">
                <a:alpha val="56000"/>
              </a:srgbClr>
            </a:gs>
            <a:gs pos="100000">
              <a:srgbClr val="3C6AA9">
                <a:alpha val="785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96555" y="1776156"/>
            <a:ext cx="12094889" cy="6734688"/>
          </a:xfrm>
          <a:custGeom>
            <a:avLst/>
            <a:gdLst/>
            <a:ahLst/>
            <a:cxnLst/>
            <a:rect r="r" b="b" t="t" l="l"/>
            <a:pathLst>
              <a:path h="6734688" w="12094889">
                <a:moveTo>
                  <a:pt x="0" y="0"/>
                </a:moveTo>
                <a:lnTo>
                  <a:pt x="12094890" y="0"/>
                </a:lnTo>
                <a:lnTo>
                  <a:pt x="12094890" y="6734688"/>
                </a:lnTo>
                <a:lnTo>
                  <a:pt x="0" y="6734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2019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23148" y="1965021"/>
            <a:ext cx="3392571" cy="7256836"/>
          </a:xfrm>
          <a:custGeom>
            <a:avLst/>
            <a:gdLst/>
            <a:ahLst/>
            <a:cxnLst/>
            <a:rect r="r" b="b" t="t" l="l"/>
            <a:pathLst>
              <a:path h="7256836" w="3392571">
                <a:moveTo>
                  <a:pt x="0" y="0"/>
                </a:moveTo>
                <a:lnTo>
                  <a:pt x="3392570" y="0"/>
                </a:lnTo>
                <a:lnTo>
                  <a:pt x="3392570" y="7256836"/>
                </a:lnTo>
                <a:lnTo>
                  <a:pt x="0" y="725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399171"/>
            <a:ext cx="9982590" cy="582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 our </a:t>
            </a:r>
            <a:r>
              <a:rPr lang="en-US" b="true" sz="3399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Complex Task</a:t>
            </a: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, we leverage AI to provide real-time insights for counselors as well as actionable items for them to follow up with their students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reduces counselors’ workloads, increases their efficiency, and potentially generates insights they would have missed or wouldn’t have thought of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09700"/>
            <a:ext cx="7510337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Ease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35614"/>
            <a:ext cx="9982590" cy="582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 our </a:t>
            </a:r>
            <a:r>
              <a:rPr lang="en-US" b="true" sz="3399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Simple &amp; Medium Tasks</a:t>
            </a: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, we allow counselors to add students they would like to work with to existing communities of students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not only allows counselors to develop a long-term relationship with students, but allows students to form organic connections with each other since they already share similar interests and goals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409700"/>
            <a:ext cx="8843285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Community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77401" y="1274181"/>
            <a:ext cx="3813286" cy="8156762"/>
          </a:xfrm>
          <a:custGeom>
            <a:avLst/>
            <a:gdLst/>
            <a:ahLst/>
            <a:cxnLst/>
            <a:rect r="r" b="b" t="t" l="l"/>
            <a:pathLst>
              <a:path h="8156762" w="3813286">
                <a:moveTo>
                  <a:pt x="0" y="0"/>
                </a:moveTo>
                <a:lnTo>
                  <a:pt x="3813287" y="0"/>
                </a:lnTo>
                <a:lnTo>
                  <a:pt x="3813287" y="8156762"/>
                </a:lnTo>
                <a:lnTo>
                  <a:pt x="0" y="815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1939343" y="1957538"/>
            <a:ext cx="1825619" cy="650462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664831"/>
            <a:ext cx="6571611" cy="4496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ON THE ONE HAND...</a:t>
            </a:r>
          </a:p>
          <a:p>
            <a:pPr algn="l" marL="1295400" indent="-431800" lvl="2">
              <a:lnSpc>
                <a:spcPts val="51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Giving counselors a say in who they want to work with might </a:t>
            </a:r>
            <a:r>
              <a:rPr lang="en-US" sz="3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motivate them to teach more effectively and enjoy their work  </a:t>
            </a:r>
          </a:p>
          <a:p>
            <a:pPr algn="l">
              <a:lnSpc>
                <a:spcPts val="51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008463"/>
            <a:ext cx="11746518" cy="320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SO..</a:t>
            </a:r>
            <a:r>
              <a:rPr lang="en-US" b="true" sz="3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</a:p>
          <a:p>
            <a:pPr algn="l" marL="1295400" indent="-431800" lvl="2">
              <a:lnSpc>
                <a:spcPts val="51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While maintaining counselor freedom, we need to monitor for cases where a diverse and inclusive community is being undermined </a:t>
            </a:r>
          </a:p>
          <a:p>
            <a:pPr algn="l">
              <a:lnSpc>
                <a:spcPts val="51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704384" y="2664831"/>
            <a:ext cx="8405437" cy="514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ON THE OTHER HAND... </a:t>
            </a:r>
          </a:p>
          <a:p>
            <a:pPr algn="l" marL="1295400" indent="-431800" lvl="2">
              <a:lnSpc>
                <a:spcPts val="51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Giving counselors the choice to choose could also undermine a truly inclusive community, especially if certain counselors hold prior biases or stereotypes about certain groups of students they don’t wish to work with </a:t>
            </a:r>
          </a:p>
          <a:p>
            <a:pPr algn="l">
              <a:lnSpc>
                <a:spcPts val="510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257300"/>
            <a:ext cx="16081121" cy="98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Value Conflict: Freedom vs. Community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81144" y="4515692"/>
            <a:ext cx="8325713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Tasks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62075"/>
            <a:ext cx="8474057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Tasks Before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746121" y="4049227"/>
            <a:ext cx="5354039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SIMPLE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51985" y="4049227"/>
            <a:ext cx="3159314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MEDIUM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59249" y="3971717"/>
            <a:ext cx="3700586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COMPLEX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5705442"/>
            <a:ext cx="4702020" cy="215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Find students who counselors want to work with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80632" y="5705442"/>
            <a:ext cx="4702020" cy="215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Teach students they want to with in an app-environment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61810" y="5702523"/>
            <a:ext cx="4702020" cy="288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Have AI-powered tools that make managing student data and progress easier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66825"/>
            <a:ext cx="8474057" cy="1231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9"/>
              </a:lnSpc>
            </a:pPr>
            <a:r>
              <a:rPr lang="en-US" sz="9999" spc="-479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Tasks After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67108" y="3274539"/>
            <a:ext cx="3129590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SIMPLE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3720" y="4716705"/>
            <a:ext cx="3201668" cy="1755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Find students who counselors want to work with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3545" y="7616538"/>
            <a:ext cx="4702020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No change - like the simplicity of the most accessible task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80632" y="7616538"/>
            <a:ext cx="4702020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More specificity about what our particular app environment provides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1810" y="7616538"/>
            <a:ext cx="4702020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Also includes how these insights are followed by actionable items, improving this function’s practicality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51985" y="3274539"/>
            <a:ext cx="3159314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MEDIUM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80632" y="4713629"/>
            <a:ext cx="4702020" cy="235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Teach students in an app environment that facilitates sync/async class coordination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59249" y="3274539"/>
            <a:ext cx="3700586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COMPLEX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77326" y="4713629"/>
            <a:ext cx="5070987" cy="235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Have AI-powered tools that make generate insights on student progress and give actionable recommendations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67055" y="3217281"/>
            <a:ext cx="10553890" cy="4627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Usability goals &amp; key measurements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9675"/>
            <a:ext cx="16588111" cy="98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Usability Goals &amp; Key Measurements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19016" y="2551150"/>
            <a:ext cx="3518964" cy="57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59"/>
              </a:lnSpc>
            </a:pPr>
            <a:r>
              <a:rPr lang="en-US" b="true" sz="3999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GOAL #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95960" y="3598780"/>
            <a:ext cx="5381170" cy="295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Intuitive</a:t>
            </a:r>
          </a:p>
          <a:p>
            <a:pPr algn="ctr">
              <a:lnSpc>
                <a:spcPts val="4759"/>
              </a:lnSpc>
            </a:pPr>
            <a:r>
              <a:rPr lang="en-US" sz="2799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Want the UI to be easily understandable so that first-time users can enjoy it as well as power users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39957" y="3598780"/>
            <a:ext cx="5381170" cy="295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Helpful</a:t>
            </a:r>
          </a:p>
          <a:p>
            <a:pPr algn="ctr">
              <a:lnSpc>
                <a:spcPts val="4759"/>
              </a:lnSpc>
            </a:pPr>
            <a:r>
              <a:rPr lang="en-US" sz="2799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Counselors find the app environment &amp; tools useful and allows them to be more efficient than before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95960" y="6802520"/>
            <a:ext cx="5418309" cy="311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Key Measurement: </a:t>
            </a:r>
          </a:p>
          <a:p>
            <a:pPr algn="ctr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# of times user ask clarifying questions </a:t>
            </a:r>
          </a:p>
          <a:p>
            <a:pPr algn="ctr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# of times users press back button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02818" y="6802520"/>
            <a:ext cx="5418309" cy="311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Key Measurement: </a:t>
            </a:r>
          </a:p>
          <a:p>
            <a:pPr algn="ctr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Positive feedback users give from a counselor’s POV, especially regarding the quality/novelty of the app’s tools and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56782" y="2551150"/>
            <a:ext cx="3159314" cy="57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59"/>
              </a:lnSpc>
            </a:pPr>
            <a:r>
              <a:rPr lang="en-US" b="true" sz="3999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GOAL #2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9675"/>
            <a:ext cx="16588111" cy="98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Progress towards usability goals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19016" y="2551150"/>
            <a:ext cx="3518964" cy="57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59"/>
              </a:lnSpc>
            </a:pPr>
            <a:r>
              <a:rPr lang="en-US" b="true" sz="3999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GOAL #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95960" y="3598780"/>
            <a:ext cx="5381170" cy="295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Intuitive</a:t>
            </a:r>
          </a:p>
          <a:p>
            <a:pPr algn="ctr">
              <a:lnSpc>
                <a:spcPts val="4759"/>
              </a:lnSpc>
            </a:pPr>
            <a:r>
              <a:rPr lang="en-US" sz="2799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Want the UI to be easily understandable so that first-time users can enjoy it as well as power users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39957" y="3598780"/>
            <a:ext cx="5381170" cy="295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Helpful</a:t>
            </a:r>
          </a:p>
          <a:p>
            <a:pPr algn="ctr">
              <a:lnSpc>
                <a:spcPts val="4759"/>
              </a:lnSpc>
            </a:pPr>
            <a:r>
              <a:rPr lang="en-US" sz="2799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Counselors find the app environment &amp; tools useful, which allows them to be more efficient than before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95960" y="6650355"/>
            <a:ext cx="5418309" cy="311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Progress towards this goal:</a:t>
            </a:r>
          </a:p>
          <a:p>
            <a:pPr algn="ctr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Changed logic for simple task to make it more easily understandable after user and section feedback 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541415" y="6650355"/>
            <a:ext cx="6378254" cy="363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Progress towards this goal:</a:t>
            </a:r>
          </a:p>
          <a:p>
            <a:pPr algn="ctr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Added new sub-feature for complex task to include actionable steps on top of AI-generated insights</a:t>
            </a:r>
          </a:p>
          <a:p>
            <a:pPr algn="ctr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Created chatting feature to allow for async collaboration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556782" y="2551150"/>
            <a:ext cx="3159314" cy="57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59"/>
              </a:lnSpc>
            </a:pPr>
            <a:r>
              <a:rPr lang="en-US" b="true" sz="3999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GOAL #2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9675"/>
            <a:ext cx="16588111" cy="98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Planned steps to further progress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19016" y="2551150"/>
            <a:ext cx="3518964" cy="57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59"/>
              </a:lnSpc>
            </a:pPr>
            <a:r>
              <a:rPr lang="en-US" b="true" sz="3999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GOAL #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95960" y="3598780"/>
            <a:ext cx="5381170" cy="295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Intuitive</a:t>
            </a:r>
          </a:p>
          <a:p>
            <a:pPr algn="ctr">
              <a:lnSpc>
                <a:spcPts val="4759"/>
              </a:lnSpc>
            </a:pPr>
            <a:r>
              <a:rPr lang="en-US" sz="2799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Want the UI to be easily understandable so that first-time users can enjoy it as well as power users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39957" y="3598780"/>
            <a:ext cx="5381170" cy="295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7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Helpful</a:t>
            </a:r>
          </a:p>
          <a:p>
            <a:pPr algn="ctr">
              <a:lnSpc>
                <a:spcPts val="4759"/>
              </a:lnSpc>
            </a:pPr>
            <a:r>
              <a:rPr lang="en-US" sz="2799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Counselors find the app environment &amp; tools useful, which allows them to be more efficient than before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95960" y="6639770"/>
            <a:ext cx="5418309" cy="295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Further progress plans: </a:t>
            </a:r>
          </a:p>
          <a:p>
            <a:pPr algn="ctr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Wait for heuristic feedback and focus on comments on the app’s </a:t>
            </a:r>
            <a:r>
              <a:rPr lang="en-US" sz="2600" u="sng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intuitiveness/UI</a:t>
            </a:r>
          </a:p>
          <a:p>
            <a:pPr algn="ctr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Implement these changes as necessary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41415" y="6639770"/>
            <a:ext cx="6378254" cy="345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Further progress plans: </a:t>
            </a:r>
          </a:p>
          <a:p>
            <a:pPr algn="ctr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Wait for heuristic feedback</a:t>
            </a:r>
          </a:p>
          <a:p>
            <a:pPr algn="ctr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Focus on comments relating to how our app </a:t>
            </a:r>
            <a:r>
              <a:rPr lang="en-US" sz="2600" u="sng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enhances</a:t>
            </a:r>
            <a:r>
              <a:rPr lang="en-US" sz="26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the work of counselors </a:t>
            </a:r>
          </a:p>
          <a:p>
            <a:pPr algn="ctr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Implement feedback as necessary</a:t>
            </a:r>
          </a:p>
          <a:p>
            <a:pPr algn="ctr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Further rounds of testing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56782" y="2551150"/>
            <a:ext cx="3159314" cy="57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59"/>
              </a:lnSpc>
            </a:pPr>
            <a:r>
              <a:rPr lang="en-US" b="true" sz="3999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GOAL #2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716878" y="736476"/>
            <a:ext cx="6013605" cy="941643"/>
            <a:chOff x="0" y="0"/>
            <a:chExt cx="8018141" cy="125552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598937" y="341502"/>
              <a:ext cx="5419203" cy="562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737">
                  <a:solidFill>
                    <a:srgbClr val="F4F1EB"/>
                  </a:solidFill>
                  <a:latin typeface="Aileron Light"/>
                  <a:ea typeface="Aileron Light"/>
                  <a:cs typeface="Aileron Light"/>
                  <a:sym typeface="Aileron Light"/>
                </a:rPr>
                <a:t>Title &amp; value proposition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1866425" cy="108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02"/>
                </a:lnSpc>
              </a:pPr>
              <a:r>
                <a:rPr lang="en-US" sz="6182" spc="-296">
                  <a:solidFill>
                    <a:srgbClr val="F4F1EB"/>
                  </a:solidFill>
                  <a:latin typeface="Aileron"/>
                  <a:ea typeface="Aileron"/>
                  <a:cs typeface="Aileron"/>
                  <a:sym typeface="Aileron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32660" y="1720526"/>
            <a:ext cx="6013605" cy="941643"/>
            <a:chOff x="0" y="0"/>
            <a:chExt cx="8018141" cy="12555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598937" y="348186"/>
              <a:ext cx="5419203" cy="562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737">
                  <a:solidFill>
                    <a:srgbClr val="F4F1EB"/>
                  </a:solidFill>
                  <a:latin typeface="Aileron Light"/>
                  <a:ea typeface="Aileron Light"/>
                  <a:cs typeface="Aileron Light"/>
                  <a:sym typeface="Aileron Light"/>
                </a:rPr>
                <a:t>Problem/solution overview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1450"/>
              <a:ext cx="1866425" cy="108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02"/>
                </a:lnSpc>
              </a:pPr>
              <a:r>
                <a:rPr lang="en-US" sz="6182" spc="-296">
                  <a:solidFill>
                    <a:srgbClr val="F4F1EB"/>
                  </a:solidFill>
                  <a:latin typeface="Aileron"/>
                  <a:ea typeface="Aileron"/>
                  <a:cs typeface="Aileron"/>
                  <a:sym typeface="Aileron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48442" y="2704577"/>
            <a:ext cx="6013605" cy="941643"/>
            <a:chOff x="0" y="0"/>
            <a:chExt cx="8018141" cy="125552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598937" y="354870"/>
              <a:ext cx="5419203" cy="562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737">
                  <a:solidFill>
                    <a:srgbClr val="F4F1EB"/>
                  </a:solidFill>
                  <a:latin typeface="Aileron Light"/>
                  <a:ea typeface="Aileron Light"/>
                  <a:cs typeface="Aileron Light"/>
                  <a:sym typeface="Aileron Light"/>
                </a:rPr>
                <a:t>Values in design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1450"/>
              <a:ext cx="1866425" cy="108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02"/>
                </a:lnSpc>
              </a:pPr>
              <a:r>
                <a:rPr lang="en-US" sz="6182" spc="-296">
                  <a:solidFill>
                    <a:srgbClr val="F4F1EB"/>
                  </a:solidFill>
                  <a:latin typeface="Aileron"/>
                  <a:ea typeface="Aileron"/>
                  <a:cs typeface="Aileron"/>
                  <a:sym typeface="Aileron"/>
                </a:rPr>
                <a:t>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16878" y="3692935"/>
            <a:ext cx="6013605" cy="941643"/>
            <a:chOff x="0" y="0"/>
            <a:chExt cx="8018141" cy="125552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2598937" y="354870"/>
              <a:ext cx="5419203" cy="562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737">
                  <a:solidFill>
                    <a:srgbClr val="F4F1EB"/>
                  </a:solidFill>
                  <a:latin typeface="Aileron Light"/>
                  <a:ea typeface="Aileron Light"/>
                  <a:cs typeface="Aileron Light"/>
                  <a:sym typeface="Aileron Light"/>
                </a:rPr>
                <a:t>Tasks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1450"/>
              <a:ext cx="1866425" cy="108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02"/>
                </a:lnSpc>
              </a:pPr>
              <a:r>
                <a:rPr lang="en-US" sz="6182" spc="-296">
                  <a:solidFill>
                    <a:srgbClr val="F4F1EB"/>
                  </a:solidFill>
                  <a:latin typeface="Aileron"/>
                  <a:ea typeface="Aileron"/>
                  <a:cs typeface="Aileron"/>
                  <a:sym typeface="Aileron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64224" y="4672678"/>
            <a:ext cx="6013605" cy="941643"/>
            <a:chOff x="0" y="0"/>
            <a:chExt cx="8018141" cy="125552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2598937" y="82230"/>
              <a:ext cx="5419203" cy="1135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737">
                  <a:solidFill>
                    <a:srgbClr val="F4F1EB"/>
                  </a:solidFill>
                  <a:latin typeface="Aileron Light"/>
                  <a:ea typeface="Aileron Light"/>
                  <a:cs typeface="Aileron Light"/>
                  <a:sym typeface="Aileron Light"/>
                </a:rPr>
                <a:t>Usability goals &amp; key measurements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71450"/>
              <a:ext cx="1866425" cy="108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02"/>
                </a:lnSpc>
              </a:pPr>
              <a:r>
                <a:rPr lang="en-US" sz="6182" spc="-296">
                  <a:solidFill>
                    <a:srgbClr val="F4F1EB"/>
                  </a:solidFill>
                  <a:latin typeface="Aileron"/>
                  <a:ea typeface="Aileron"/>
                  <a:cs typeface="Aileron"/>
                  <a:sym typeface="Aileron"/>
                </a:rPr>
                <a:t>5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80006" y="5656729"/>
            <a:ext cx="6013605" cy="941643"/>
            <a:chOff x="0" y="0"/>
            <a:chExt cx="8018141" cy="125552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2598937" y="375179"/>
              <a:ext cx="5419203" cy="562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737">
                  <a:solidFill>
                    <a:srgbClr val="F4F1EB"/>
                  </a:solidFill>
                  <a:latin typeface="Aileron Light"/>
                  <a:ea typeface="Aileron Light"/>
                  <a:cs typeface="Aileron Light"/>
                  <a:sym typeface="Aileron Light"/>
                </a:rPr>
                <a:t>Revised interface sketches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71450"/>
              <a:ext cx="1866425" cy="108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02"/>
                </a:lnSpc>
              </a:pPr>
              <a:r>
                <a:rPr lang="en-US" sz="6182" spc="-296">
                  <a:solidFill>
                    <a:srgbClr val="F4F1EB"/>
                  </a:solidFill>
                  <a:latin typeface="Aileron"/>
                  <a:ea typeface="Aileron"/>
                  <a:cs typeface="Aileron"/>
                  <a:sym typeface="Aileron"/>
                </a:rPr>
                <a:t>6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95788" y="6640780"/>
            <a:ext cx="6013605" cy="941643"/>
            <a:chOff x="0" y="0"/>
            <a:chExt cx="8018141" cy="125552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2598937" y="381606"/>
              <a:ext cx="5419203" cy="562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737">
                  <a:solidFill>
                    <a:srgbClr val="F4F1EB"/>
                  </a:solidFill>
                  <a:latin typeface="Aileron Light"/>
                  <a:ea typeface="Aileron Light"/>
                  <a:cs typeface="Aileron Light"/>
                  <a:sym typeface="Aileron Light"/>
                </a:rPr>
                <a:t>Medium-fi task flows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71450"/>
              <a:ext cx="1866425" cy="108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02"/>
                </a:lnSpc>
              </a:pPr>
              <a:r>
                <a:rPr lang="en-US" sz="6182" spc="-296">
                  <a:solidFill>
                    <a:srgbClr val="F4F1EB"/>
                  </a:solidFill>
                  <a:latin typeface="Aileron"/>
                  <a:ea typeface="Aileron"/>
                  <a:cs typeface="Aileron"/>
                  <a:sym typeface="Aileron"/>
                </a:rPr>
                <a:t>7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11570" y="7624830"/>
            <a:ext cx="6013605" cy="941643"/>
            <a:chOff x="0" y="0"/>
            <a:chExt cx="8018141" cy="125552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2598937" y="381606"/>
              <a:ext cx="5419203" cy="562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737">
                  <a:solidFill>
                    <a:srgbClr val="F4F1EB"/>
                  </a:solidFill>
                  <a:latin typeface="Aileron"/>
                  <a:ea typeface="Aileron"/>
                  <a:cs typeface="Aileron"/>
                  <a:sym typeface="Aileron"/>
                </a:rPr>
                <a:t>Prototype implementation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71450"/>
              <a:ext cx="1866425" cy="108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02"/>
                </a:lnSpc>
              </a:pPr>
              <a:r>
                <a:rPr lang="en-US" sz="6182" spc="-296">
                  <a:solidFill>
                    <a:srgbClr val="F4F1EB"/>
                  </a:solidFill>
                  <a:latin typeface="Aileron"/>
                  <a:ea typeface="Aileron"/>
                  <a:cs typeface="Aileron"/>
                  <a:sym typeface="Aileron"/>
                </a:rPr>
                <a:t>8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27352" y="8608881"/>
            <a:ext cx="6013605" cy="941643"/>
            <a:chOff x="0" y="0"/>
            <a:chExt cx="8018141" cy="1255524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2598937" y="381606"/>
              <a:ext cx="5419203" cy="562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737">
                  <a:solidFill>
                    <a:srgbClr val="F4F1EB"/>
                  </a:solidFill>
                  <a:latin typeface="Aileron"/>
                  <a:ea typeface="Aileron"/>
                  <a:cs typeface="Aileron"/>
                  <a:sym typeface="Aileron"/>
                </a:rPr>
                <a:t>Appendix/link to Figma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71450"/>
              <a:ext cx="1866425" cy="108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502"/>
                </a:lnSpc>
              </a:pPr>
              <a:r>
                <a:rPr lang="en-US" sz="6182" spc="-296">
                  <a:solidFill>
                    <a:srgbClr val="F4F1EB"/>
                  </a:solidFill>
                  <a:latin typeface="Aileron"/>
                  <a:ea typeface="Aileron"/>
                  <a:cs typeface="Aileron"/>
                  <a:sym typeface="Aileron"/>
                </a:rPr>
                <a:t>9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67055" y="3217281"/>
            <a:ext cx="10553890" cy="4627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Revised interface sketches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7602" y="2087922"/>
            <a:ext cx="6295281" cy="689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Before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Counselors choose a student they are interested in and temporarily assign the student to a classroom 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They would then wait for the student’s acceptance</a:t>
            </a:r>
          </a:p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Feedback</a:t>
            </a: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simple task flow was not intuitive enough 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 particular, people did not understand why students were assigned to classrooms even before they accepted the counselor’s invite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89139"/>
            <a:ext cx="15807902" cy="74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6000" spc="-288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Major Change 1 -  Corrected logic in simple task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019444" y="3106595"/>
            <a:ext cx="11268556" cy="4073809"/>
          </a:xfrm>
          <a:custGeom>
            <a:avLst/>
            <a:gdLst/>
            <a:ahLst/>
            <a:cxnLst/>
            <a:rect r="r" b="b" t="t" l="l"/>
            <a:pathLst>
              <a:path h="4073809" w="11268556">
                <a:moveTo>
                  <a:pt x="0" y="0"/>
                </a:moveTo>
                <a:lnTo>
                  <a:pt x="11268556" y="0"/>
                </a:lnTo>
                <a:lnTo>
                  <a:pt x="11268556" y="4073810"/>
                </a:lnTo>
                <a:lnTo>
                  <a:pt x="0" y="4073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8" t="-4689" r="-2329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03676" y="1821367"/>
            <a:ext cx="10208272" cy="4440598"/>
          </a:xfrm>
          <a:custGeom>
            <a:avLst/>
            <a:gdLst/>
            <a:ahLst/>
            <a:cxnLst/>
            <a:rect r="r" b="b" t="t" l="l"/>
            <a:pathLst>
              <a:path h="4440598" w="10208272">
                <a:moveTo>
                  <a:pt x="0" y="0"/>
                </a:moveTo>
                <a:lnTo>
                  <a:pt x="10208272" y="0"/>
                </a:lnTo>
                <a:lnTo>
                  <a:pt x="10208272" y="4440599"/>
                </a:lnTo>
                <a:lnTo>
                  <a:pt x="0" y="4440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07471" y="6261966"/>
            <a:ext cx="6664654" cy="3990462"/>
          </a:xfrm>
          <a:custGeom>
            <a:avLst/>
            <a:gdLst/>
            <a:ahLst/>
            <a:cxnLst/>
            <a:rect r="r" b="b" t="t" l="l"/>
            <a:pathLst>
              <a:path h="3990462" w="6664654">
                <a:moveTo>
                  <a:pt x="0" y="0"/>
                </a:moveTo>
                <a:lnTo>
                  <a:pt x="6664655" y="0"/>
                </a:lnTo>
                <a:lnTo>
                  <a:pt x="6664655" y="3990461"/>
                </a:lnTo>
                <a:lnTo>
                  <a:pt x="0" y="3990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6242" y="1825857"/>
            <a:ext cx="6408325" cy="7432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5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After</a:t>
            </a:r>
          </a:p>
          <a:p>
            <a:pPr algn="l"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Split the task into 2 parts </a:t>
            </a:r>
          </a:p>
          <a:p>
            <a:pPr algn="l"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Counselors first send a request to a student they would like to work with </a:t>
            </a:r>
          </a:p>
          <a:p>
            <a:pPr algn="l"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If a student accepts their request, the counselor is notified, and only then can they add the student to a classroom</a:t>
            </a:r>
          </a:p>
          <a:p>
            <a:pPr algn="l">
              <a:lnSpc>
                <a:spcPts val="4250"/>
              </a:lnSpc>
            </a:pPr>
            <a:r>
              <a:rPr lang="en-US" sz="25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How change addresses usability goals</a:t>
            </a:r>
          </a:p>
          <a:p>
            <a:pPr algn="l"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Addresses concerns about how the original flow is unintuitive </a:t>
            </a:r>
          </a:p>
          <a:p>
            <a:pPr algn="l"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fact that counselors are only able to assign students after they accept is more aligned with how we think about requests/acceptance in real-life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9139"/>
            <a:ext cx="15807902" cy="74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6000" spc="-288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Major Change 1 -  Corrected logic in simple task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7970" y="2693406"/>
            <a:ext cx="6295281" cy="583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Before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 the complex task, counselors can view AI-generated insights about how they can improve student performance </a:t>
            </a:r>
          </a:p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Feedback</a:t>
            </a: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Insights alone might not be novel and useful enough by themselves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It would be better if the insights were accompanied by actional items (“next steps”) that counselors can follow up with right away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89139"/>
            <a:ext cx="15807902" cy="74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6000" spc="-288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Major Change 2 - Actionable steps in complex task 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171007" y="3103430"/>
            <a:ext cx="10639319" cy="5244297"/>
          </a:xfrm>
          <a:custGeom>
            <a:avLst/>
            <a:gdLst/>
            <a:ahLst/>
            <a:cxnLst/>
            <a:rect r="r" b="b" t="t" l="l"/>
            <a:pathLst>
              <a:path h="5244297" w="10639319">
                <a:moveTo>
                  <a:pt x="0" y="0"/>
                </a:moveTo>
                <a:lnTo>
                  <a:pt x="10639319" y="0"/>
                </a:lnTo>
                <a:lnTo>
                  <a:pt x="10639319" y="5244298"/>
                </a:lnTo>
                <a:lnTo>
                  <a:pt x="0" y="5244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86741" y="2918565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9" y="0"/>
                </a:lnTo>
                <a:lnTo>
                  <a:pt x="11301259" y="4449870"/>
                </a:lnTo>
                <a:lnTo>
                  <a:pt x="0" y="444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3760" y="1954932"/>
            <a:ext cx="6119434" cy="689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5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After</a:t>
            </a:r>
          </a:p>
          <a:p>
            <a:pPr algn="l"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For each recommendation, we provide actionable next steps on top of an explanation of the recommendation</a:t>
            </a:r>
          </a:p>
          <a:p>
            <a:pPr algn="l">
              <a:lnSpc>
                <a:spcPts val="4250"/>
              </a:lnSpc>
            </a:pPr>
            <a:r>
              <a:rPr lang="en-US" sz="25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How change addresses usability goals</a:t>
            </a:r>
          </a:p>
          <a:p>
            <a:pPr algn="l"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improves the “useful” usability goal as it gives the counselors concrete steps to take in order to improve the student’s performance </a:t>
            </a:r>
          </a:p>
          <a:p>
            <a:pPr algn="l" marL="539751" indent="-269876" lvl="1">
              <a:lnSpc>
                <a:spcPts val="4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By including quick-links for some next steps that can be done within the app e.g. schedule 1-on-1 meetings, the user experience is improved further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89139"/>
            <a:ext cx="15807902" cy="74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6000" spc="-288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Major Change 2 -</a:t>
            </a:r>
            <a:r>
              <a:rPr lang="en-US" sz="6000" spc="-288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 Actionable steps in complex task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25296" y="3137834"/>
            <a:ext cx="8994628" cy="5228128"/>
          </a:xfrm>
          <a:custGeom>
            <a:avLst/>
            <a:gdLst/>
            <a:ahLst/>
            <a:cxnLst/>
            <a:rect r="r" b="b" t="t" l="l"/>
            <a:pathLst>
              <a:path h="5228128" w="8994628">
                <a:moveTo>
                  <a:pt x="0" y="0"/>
                </a:moveTo>
                <a:lnTo>
                  <a:pt x="8994628" y="0"/>
                </a:lnTo>
                <a:lnTo>
                  <a:pt x="8994628" y="5228128"/>
                </a:lnTo>
                <a:lnTo>
                  <a:pt x="0" y="5228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552117"/>
            <a:ext cx="7357131" cy="743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Before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Counselors would wait until a scheduled meeting to work with their students.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Students would share all updates and questions during scheduled live sessions. </a:t>
            </a:r>
          </a:p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Feedback 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Testers felt like they were limited to only short meeting times to work with their students.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It would be overwhelming to try to answer everyone’s questions or provide resources if everything had to happen live.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Users expressed needs of assisting students who wouldn’t be able to join meetings with microphone and camera access.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65314"/>
            <a:ext cx="15807902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-288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Major Change 3 - Creating an Async Collaboration Method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31659" y="8280237"/>
            <a:ext cx="6781902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700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Note: only the selected portion of the moderate task relevant to this major change is shown here due to the large size of the task.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95871" y="2352436"/>
            <a:ext cx="7526827" cy="6905864"/>
          </a:xfrm>
          <a:custGeom>
            <a:avLst/>
            <a:gdLst/>
            <a:ahLst/>
            <a:cxnLst/>
            <a:rect r="r" b="b" t="t" l="l"/>
            <a:pathLst>
              <a:path h="6905864" w="7526827">
                <a:moveTo>
                  <a:pt x="0" y="0"/>
                </a:moveTo>
                <a:lnTo>
                  <a:pt x="7526828" y="0"/>
                </a:lnTo>
                <a:lnTo>
                  <a:pt x="7526828" y="6905864"/>
                </a:lnTo>
                <a:lnTo>
                  <a:pt x="0" y="690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570008"/>
            <a:ext cx="7242200" cy="743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After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decided to add two places where counselors could chat with their students: one in the classroom interface and one during live meetings.</a:t>
            </a:r>
          </a:p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How change addresses usability goals </a:t>
            </a: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ability for counselors to chat with their students beforehand addresses our helpfulness goal since it allows counselors to communicate in an asynchronous manner.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new feature is also intuitive because it would exist in almost all frames of the moderate task, making it clear and easily accessible.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65314"/>
            <a:ext cx="15807902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-288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Major Change 3 - Creating an Async Collaboration Method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68334" y="9172575"/>
            <a:ext cx="6781902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700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Note: only the selected portion of the moderate task relevant to this major change is shown here due to the large size of the task.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67055" y="3767996"/>
            <a:ext cx="10553890" cy="313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Medium-fi task flows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27313" y="3809369"/>
            <a:ext cx="10695364" cy="5695281"/>
          </a:xfrm>
          <a:custGeom>
            <a:avLst/>
            <a:gdLst/>
            <a:ahLst/>
            <a:cxnLst/>
            <a:rect r="r" b="b" t="t" l="l"/>
            <a:pathLst>
              <a:path h="5695281" w="10695364">
                <a:moveTo>
                  <a:pt x="0" y="0"/>
                </a:moveTo>
                <a:lnTo>
                  <a:pt x="10695365" y="0"/>
                </a:lnTo>
                <a:lnTo>
                  <a:pt x="10695365" y="5695282"/>
                </a:lnTo>
                <a:lnTo>
                  <a:pt x="0" y="5695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669770" y="5589569"/>
            <a:ext cx="984872" cy="46700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V="true">
            <a:off x="7800615" y="6497911"/>
            <a:ext cx="1251232" cy="85587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10629175" y="6867939"/>
            <a:ext cx="1221637" cy="50072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4681955" y="439903"/>
            <a:ext cx="5354039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SIMPLE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17179" y="1615444"/>
            <a:ext cx="5755900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Find students who counselors want to work with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17179" y="5912761"/>
            <a:ext cx="637258" cy="58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"/>
              </a:lnSpc>
              <a:spcBef>
                <a:spcPct val="0"/>
              </a:spcBef>
            </a:pPr>
            <a:r>
              <a:rPr lang="en-US" b="true" sz="1135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PRESS JACK PROFILE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74422" y="7251931"/>
            <a:ext cx="637258" cy="58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"/>
              </a:lnSpc>
              <a:spcBef>
                <a:spcPct val="0"/>
              </a:spcBef>
            </a:pPr>
            <a:r>
              <a:rPr lang="en-US" b="true" sz="1135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PRESS CHOOSE JACK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29175" y="7534980"/>
            <a:ext cx="760743" cy="58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"/>
              </a:lnSpc>
            </a:pPr>
            <a:r>
              <a:rPr lang="en-US" b="true" sz="1135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PRESS</a:t>
            </a:r>
          </a:p>
          <a:p>
            <a:pPr algn="ctr">
              <a:lnSpc>
                <a:spcPts val="1589"/>
              </a:lnSpc>
              <a:spcBef>
                <a:spcPct val="0"/>
              </a:spcBef>
            </a:pPr>
            <a:r>
              <a:rPr lang="en-US" b="true" sz="1135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MESSAGE JACK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87961" y="8988425"/>
            <a:ext cx="335603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2: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READING ABOUT STUDENT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02312" y="8988425"/>
            <a:ext cx="156745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1: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CHOOSE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STUDENT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54571" y="8988425"/>
            <a:ext cx="335603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3: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PITCH TO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STUDENT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99342" y="8988425"/>
            <a:ext cx="335603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4: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SEND REQUEST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5923981" y="4595542"/>
            <a:ext cx="5490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>
            <a:off x="8399854" y="4560871"/>
            <a:ext cx="5490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>
            <a:off x="10765557" y="4576492"/>
            <a:ext cx="5490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4991015" y="3933237"/>
            <a:ext cx="2289584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66888" y="3898566"/>
            <a:ext cx="2289584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2591" y="3914187"/>
            <a:ext cx="2289584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61953" y="3304265"/>
            <a:ext cx="8562163" cy="5594771"/>
          </a:xfrm>
          <a:custGeom>
            <a:avLst/>
            <a:gdLst/>
            <a:ahLst/>
            <a:cxnLst/>
            <a:rect r="r" b="b" t="t" l="l"/>
            <a:pathLst>
              <a:path h="5594771" w="8562163">
                <a:moveTo>
                  <a:pt x="0" y="0"/>
                </a:moveTo>
                <a:lnTo>
                  <a:pt x="8562163" y="0"/>
                </a:lnTo>
                <a:lnTo>
                  <a:pt x="8562163" y="5594770"/>
                </a:lnTo>
                <a:lnTo>
                  <a:pt x="0" y="5594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5766442" y="4138688"/>
            <a:ext cx="1019868" cy="4836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8316855" y="4871023"/>
            <a:ext cx="11616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11343290" y="3707203"/>
            <a:ext cx="2978752" cy="7981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11343290" y="6902979"/>
            <a:ext cx="3209830" cy="1176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4681955" y="439903"/>
            <a:ext cx="5354039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SIMPLE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81955" y="1744850"/>
            <a:ext cx="8718359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Find students who counselors want to work with (P2 when Student Accepts)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96694" y="4590151"/>
            <a:ext cx="1161651" cy="77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2249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PRESS BELL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16855" y="4955817"/>
            <a:ext cx="1161651" cy="77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2249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PRESS ASSIGN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17621" y="3027328"/>
            <a:ext cx="1161651" cy="77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2249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PRESS ASSIGN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52039" y="8851410"/>
            <a:ext cx="365983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1: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NOTIFICATION APPEARS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62674" y="8766871"/>
            <a:ext cx="1530546" cy="152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2:</a:t>
            </a:r>
          </a:p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SEE WHICH </a:t>
            </a:r>
          </a:p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STUDENT </a:t>
            </a:r>
          </a:p>
          <a:p>
            <a:pPr algn="ctr">
              <a:lnSpc>
                <a:spcPts val="3031"/>
              </a:lnSpc>
              <a:spcBef>
                <a:spcPct val="0"/>
              </a:spcBef>
            </a:pPr>
            <a:r>
              <a:rPr lang="en-US" sz="21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ACCEPTED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78506" y="8766508"/>
            <a:ext cx="2294111" cy="1520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3:</a:t>
            </a:r>
          </a:p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ADD STUDENT TO</a:t>
            </a:r>
          </a:p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CLASS OR MAKE</a:t>
            </a:r>
          </a:p>
          <a:p>
            <a:pPr algn="ctr">
              <a:lnSpc>
                <a:spcPts val="3031"/>
              </a:lnSpc>
              <a:spcBef>
                <a:spcPct val="0"/>
              </a:spcBef>
            </a:pPr>
            <a:r>
              <a:rPr lang="en-US" sz="2165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NEW CLASS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19489" y="5793890"/>
            <a:ext cx="1161651" cy="77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2249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PRESS CREATE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117600" y="106446"/>
            <a:ext cx="3515804" cy="4253835"/>
            <a:chOff x="0" y="0"/>
            <a:chExt cx="4687739" cy="56717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310683" y="0"/>
              <a:ext cx="2066373" cy="4420050"/>
            </a:xfrm>
            <a:custGeom>
              <a:avLst/>
              <a:gdLst/>
              <a:ahLst/>
              <a:cxnLst/>
              <a:rect r="r" b="b" t="t" l="l"/>
              <a:pathLst>
                <a:path h="4420050" w="2066373">
                  <a:moveTo>
                    <a:pt x="0" y="0"/>
                  </a:moveTo>
                  <a:lnTo>
                    <a:pt x="2066373" y="0"/>
                  </a:lnTo>
                  <a:lnTo>
                    <a:pt x="2066373" y="4420050"/>
                  </a:lnTo>
                  <a:lnTo>
                    <a:pt x="0" y="4420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4409557"/>
              <a:ext cx="4687739" cy="1262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68"/>
                </a:lnSpc>
              </a:pPr>
              <a:r>
                <a:rPr lang="en-US" sz="1834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STEP 4A:</a:t>
              </a:r>
            </a:p>
            <a:p>
              <a:pPr algn="ctr">
                <a:lnSpc>
                  <a:spcPts val="2568"/>
                </a:lnSpc>
              </a:pPr>
              <a:r>
                <a:rPr lang="en-US" sz="1834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CLASSROOMS VIEW</a:t>
              </a:r>
            </a:p>
            <a:p>
              <a:pPr algn="ctr">
                <a:lnSpc>
                  <a:spcPts val="2568"/>
                </a:lnSpc>
                <a:spcBef>
                  <a:spcPct val="0"/>
                </a:spcBef>
              </a:pPr>
              <a:r>
                <a:rPr lang="en-US" sz="1834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(MORE DETAIL IN MEDIUM TASK)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553121" y="4652976"/>
            <a:ext cx="3242706" cy="4469952"/>
            <a:chOff x="0" y="0"/>
            <a:chExt cx="4323607" cy="595993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959821" y="0"/>
              <a:ext cx="2354740" cy="5036878"/>
            </a:xfrm>
            <a:custGeom>
              <a:avLst/>
              <a:gdLst/>
              <a:ahLst/>
              <a:cxnLst/>
              <a:rect r="r" b="b" t="t" l="l"/>
              <a:pathLst>
                <a:path h="5036878" w="2354740">
                  <a:moveTo>
                    <a:pt x="0" y="0"/>
                  </a:moveTo>
                  <a:lnTo>
                    <a:pt x="2354741" y="0"/>
                  </a:lnTo>
                  <a:lnTo>
                    <a:pt x="2354741" y="5036878"/>
                  </a:lnTo>
                  <a:lnTo>
                    <a:pt x="0" y="5036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5024894"/>
              <a:ext cx="4323607" cy="935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6"/>
                </a:lnSpc>
              </a:pPr>
              <a:r>
                <a:rPr lang="en-US" sz="2047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STEP 4B:</a:t>
              </a:r>
            </a:p>
            <a:p>
              <a:pPr algn="ctr">
                <a:lnSpc>
                  <a:spcPts val="2866"/>
                </a:lnSpc>
                <a:spcBef>
                  <a:spcPct val="0"/>
                </a:spcBef>
              </a:pPr>
              <a:r>
                <a:rPr lang="en-US" sz="2047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CREATE NEW CLASSROOM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H="true">
            <a:off x="6077520" y="4138688"/>
            <a:ext cx="340098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7736030" y="3119626"/>
            <a:ext cx="1605405" cy="77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2249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BACK BUTTON</a:t>
            </a:r>
          </a:p>
        </p:txBody>
      </p:sp>
      <p:sp>
        <p:nvSpPr>
          <p:cNvPr name="AutoShape 27" id="27"/>
          <p:cNvSpPr/>
          <p:nvPr/>
        </p:nvSpPr>
        <p:spPr>
          <a:xfrm flipH="true">
            <a:off x="11924116" y="4984392"/>
            <a:ext cx="340098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0">
            <a:off x="12898447" y="4571101"/>
            <a:ext cx="1605405" cy="77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2249">
                <a:solidFill>
                  <a:srgbClr val="FF3131"/>
                </a:solidFill>
                <a:latin typeface="Aileron Bold"/>
                <a:ea typeface="Aileron Bold"/>
                <a:cs typeface="Aileron Bold"/>
                <a:sym typeface="Aileron Bold"/>
              </a:rPr>
              <a:t>BACK BUTTON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9700"/>
            <a:ext cx="10542394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Meet the 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36400" y="3609081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Sally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5802" y="4400576"/>
            <a:ext cx="3952527" cy="7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Economics ‘25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Hong Kong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294875" y="5323878"/>
            <a:ext cx="3283627" cy="3283627"/>
          </a:xfrm>
          <a:custGeom>
            <a:avLst/>
            <a:gdLst/>
            <a:ahLst/>
            <a:cxnLst/>
            <a:rect r="r" b="b" t="t" l="l"/>
            <a:pathLst>
              <a:path h="3283627" w="3283627">
                <a:moveTo>
                  <a:pt x="0" y="0"/>
                </a:moveTo>
                <a:lnTo>
                  <a:pt x="3283627" y="0"/>
                </a:lnTo>
                <a:lnTo>
                  <a:pt x="3283627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27675" y="5323878"/>
            <a:ext cx="3283627" cy="3283627"/>
          </a:xfrm>
          <a:custGeom>
            <a:avLst/>
            <a:gdLst/>
            <a:ahLst/>
            <a:cxnLst/>
            <a:rect r="r" b="b" t="t" l="l"/>
            <a:pathLst>
              <a:path h="3283627" w="3283627">
                <a:moveTo>
                  <a:pt x="0" y="0"/>
                </a:moveTo>
                <a:lnTo>
                  <a:pt x="3283627" y="0"/>
                </a:lnTo>
                <a:lnTo>
                  <a:pt x="3283627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07439" y="5323878"/>
            <a:ext cx="3287745" cy="3283627"/>
          </a:xfrm>
          <a:custGeom>
            <a:avLst/>
            <a:gdLst/>
            <a:ahLst/>
            <a:cxnLst/>
            <a:rect r="r" b="b" t="t" l="l"/>
            <a:pathLst>
              <a:path h="3283627" w="3287745">
                <a:moveTo>
                  <a:pt x="0" y="0"/>
                </a:moveTo>
                <a:lnTo>
                  <a:pt x="3287745" y="0"/>
                </a:lnTo>
                <a:lnTo>
                  <a:pt x="3287745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063" t="0" r="-42126" b="-2955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65647" y="3609081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Zijian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75048" y="4400576"/>
            <a:ext cx="3952527" cy="7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Symsys ‘26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Chengdu, China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80270" y="3609081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Eric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89671" y="4396431"/>
            <a:ext cx="3952527" cy="7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CS ‘24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California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51023" y="3609081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Steve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60425" y="4400576"/>
            <a:ext cx="3952527" cy="7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CS ‘25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California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54096" y="5353920"/>
            <a:ext cx="3253584" cy="3253584"/>
          </a:xfrm>
          <a:custGeom>
            <a:avLst/>
            <a:gdLst/>
            <a:ahLst/>
            <a:cxnLst/>
            <a:rect r="r" b="b" t="t" l="l"/>
            <a:pathLst>
              <a:path h="3253584" w="3253584">
                <a:moveTo>
                  <a:pt x="0" y="0"/>
                </a:moveTo>
                <a:lnTo>
                  <a:pt x="3253585" y="0"/>
                </a:lnTo>
                <a:lnTo>
                  <a:pt x="3253585" y="3253585"/>
                </a:lnTo>
                <a:lnTo>
                  <a:pt x="0" y="325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45289" y="1111120"/>
            <a:ext cx="3103312" cy="6638101"/>
          </a:xfrm>
          <a:custGeom>
            <a:avLst/>
            <a:gdLst/>
            <a:ahLst/>
            <a:cxnLst/>
            <a:rect r="r" b="b" t="t" l="l"/>
            <a:pathLst>
              <a:path h="6638101" w="3103312">
                <a:moveTo>
                  <a:pt x="0" y="0"/>
                </a:moveTo>
                <a:lnTo>
                  <a:pt x="3103312" y="0"/>
                </a:lnTo>
                <a:lnTo>
                  <a:pt x="3103312" y="6638102"/>
                </a:lnTo>
                <a:lnTo>
                  <a:pt x="0" y="6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004431"/>
            <a:ext cx="5360626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3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 and navigate the classroom environment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94733" y="8194122"/>
            <a:ext cx="4515123" cy="1064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US" sz="309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START:</a:t>
            </a:r>
          </a:p>
          <a:p>
            <a:pPr algn="ctr">
              <a:lnSpc>
                <a:spcPts val="4336"/>
              </a:lnSpc>
              <a:spcBef>
                <a:spcPct val="0"/>
              </a:spcBef>
            </a:pPr>
            <a:r>
              <a:rPr lang="en-US" sz="309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PICK YOUR CLASSROOM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164836" y="1130048"/>
            <a:ext cx="3094464" cy="6619174"/>
          </a:xfrm>
          <a:custGeom>
            <a:avLst/>
            <a:gdLst/>
            <a:ahLst/>
            <a:cxnLst/>
            <a:rect r="r" b="b" t="t" l="l"/>
            <a:pathLst>
              <a:path h="6619174" w="3094464">
                <a:moveTo>
                  <a:pt x="0" y="0"/>
                </a:moveTo>
                <a:lnTo>
                  <a:pt x="3094464" y="0"/>
                </a:lnTo>
                <a:lnTo>
                  <a:pt x="3094464" y="6619174"/>
                </a:lnTo>
                <a:lnTo>
                  <a:pt x="0" y="6619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12753515" y="4148634"/>
            <a:ext cx="1462315" cy="7116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391181" y="640136"/>
            <a:ext cx="4187884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MODERATE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245146"/>
            <a:ext cx="6494628" cy="476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49"/>
              </a:lnSpc>
            </a:pPr>
            <a:r>
              <a:rPr lang="en-US" sz="3899" i="true">
                <a:solidFill>
                  <a:srgbClr val="1C1A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Part 1:“Scheduled” tab flow</a:t>
            </a:r>
          </a:p>
          <a:p>
            <a:pPr algn="l">
              <a:lnSpc>
                <a:spcPts val="9749"/>
              </a:lnSpc>
            </a:pPr>
            <a:r>
              <a:rPr lang="en-US" sz="3899" i="true">
                <a:solidFill>
                  <a:srgbClr val="1C1A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Part 2: “Previous” tab flow</a:t>
            </a:r>
          </a:p>
          <a:p>
            <a:pPr algn="l">
              <a:lnSpc>
                <a:spcPts val="9749"/>
              </a:lnSpc>
            </a:pPr>
            <a:r>
              <a:rPr lang="en-US" sz="3899" i="true">
                <a:solidFill>
                  <a:srgbClr val="1C1A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Part 3: “Create New” tab flow</a:t>
            </a:r>
          </a:p>
          <a:p>
            <a:pPr algn="l">
              <a:lnSpc>
                <a:spcPts val="9749"/>
              </a:lnSpc>
            </a:pPr>
            <a:r>
              <a:rPr lang="en-US" sz="3899" i="true">
                <a:solidFill>
                  <a:srgbClr val="1C1A1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Part 4:“Chat” flow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056088" y="582986"/>
            <a:ext cx="8792412" cy="9164500"/>
            <a:chOff x="0" y="0"/>
            <a:chExt cx="2315697" cy="24136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15697" cy="2413696"/>
            </a:xfrm>
            <a:custGeom>
              <a:avLst/>
              <a:gdLst/>
              <a:ahLst/>
              <a:cxnLst/>
              <a:rect r="r" b="b" t="t" l="l"/>
              <a:pathLst>
                <a:path h="2413696" w="2315697">
                  <a:moveTo>
                    <a:pt x="0" y="0"/>
                  </a:moveTo>
                  <a:lnTo>
                    <a:pt x="2315697" y="0"/>
                  </a:lnTo>
                  <a:lnTo>
                    <a:pt x="2315697" y="2413696"/>
                  </a:lnTo>
                  <a:lnTo>
                    <a:pt x="0" y="24136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315697" cy="2461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12748601" y="1474414"/>
            <a:ext cx="1467229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2460825" y="971550"/>
            <a:ext cx="19829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71875" y="3165139"/>
            <a:ext cx="159296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class #1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8866" y="3047847"/>
            <a:ext cx="2504769" cy="5357794"/>
          </a:xfrm>
          <a:custGeom>
            <a:avLst/>
            <a:gdLst/>
            <a:ahLst/>
            <a:cxnLst/>
            <a:rect r="r" b="b" t="t" l="l"/>
            <a:pathLst>
              <a:path h="5357794" w="2504769">
                <a:moveTo>
                  <a:pt x="0" y="0"/>
                </a:moveTo>
                <a:lnTo>
                  <a:pt x="2504768" y="0"/>
                </a:lnTo>
                <a:lnTo>
                  <a:pt x="2504768" y="5357794"/>
                </a:lnTo>
                <a:lnTo>
                  <a:pt x="0" y="5357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66716" y="3063124"/>
            <a:ext cx="2497627" cy="5342517"/>
          </a:xfrm>
          <a:custGeom>
            <a:avLst/>
            <a:gdLst/>
            <a:ahLst/>
            <a:cxnLst/>
            <a:rect r="r" b="b" t="t" l="l"/>
            <a:pathLst>
              <a:path h="5342517" w="2497627">
                <a:moveTo>
                  <a:pt x="0" y="0"/>
                </a:moveTo>
                <a:lnTo>
                  <a:pt x="2497627" y="0"/>
                </a:lnTo>
                <a:lnTo>
                  <a:pt x="2497627" y="5342517"/>
                </a:lnTo>
                <a:lnTo>
                  <a:pt x="0" y="5342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3927601" y="5499508"/>
            <a:ext cx="1180274" cy="57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841501" y="2817231"/>
            <a:ext cx="7228775" cy="7203749"/>
            <a:chOff x="0" y="0"/>
            <a:chExt cx="1903875" cy="1897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3875" cy="1897284"/>
            </a:xfrm>
            <a:custGeom>
              <a:avLst/>
              <a:gdLst/>
              <a:ahLst/>
              <a:cxnLst/>
              <a:rect r="r" b="b" t="t" l="l"/>
              <a:pathLst>
                <a:path h="1897284" w="1903875">
                  <a:moveTo>
                    <a:pt x="0" y="0"/>
                  </a:moveTo>
                  <a:lnTo>
                    <a:pt x="1903875" y="0"/>
                  </a:lnTo>
                  <a:lnTo>
                    <a:pt x="1903875" y="1897284"/>
                  </a:lnTo>
                  <a:lnTo>
                    <a:pt x="0" y="1897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03875" cy="1944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44000" y="2932539"/>
            <a:ext cx="2616808" cy="5588410"/>
          </a:xfrm>
          <a:custGeom>
            <a:avLst/>
            <a:gdLst/>
            <a:ahLst/>
            <a:cxnLst/>
            <a:rect r="r" b="b" t="t" l="l"/>
            <a:pathLst>
              <a:path h="5588410" w="2616808">
                <a:moveTo>
                  <a:pt x="0" y="0"/>
                </a:moveTo>
                <a:lnTo>
                  <a:pt x="2616808" y="0"/>
                </a:lnTo>
                <a:lnTo>
                  <a:pt x="2616808" y="5588410"/>
                </a:lnTo>
                <a:lnTo>
                  <a:pt x="0" y="5588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846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7189909" y="5505252"/>
            <a:ext cx="1954091" cy="22149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4282020" y="-221549"/>
            <a:ext cx="2007135" cy="4339109"/>
          </a:xfrm>
          <a:custGeom>
            <a:avLst/>
            <a:gdLst/>
            <a:ahLst/>
            <a:cxnLst/>
            <a:rect r="r" b="b" t="t" l="l"/>
            <a:pathLst>
              <a:path h="4339109" w="2007135">
                <a:moveTo>
                  <a:pt x="0" y="0"/>
                </a:moveTo>
                <a:lnTo>
                  <a:pt x="2007135" y="0"/>
                </a:lnTo>
                <a:lnTo>
                  <a:pt x="2007135" y="4339109"/>
                </a:lnTo>
                <a:lnTo>
                  <a:pt x="0" y="433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172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10452404" y="1948006"/>
            <a:ext cx="3829616" cy="534264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143058" y="5163087"/>
            <a:ext cx="1914512" cy="4095213"/>
          </a:xfrm>
          <a:custGeom>
            <a:avLst/>
            <a:gdLst/>
            <a:ahLst/>
            <a:cxnLst/>
            <a:rect r="r" b="b" t="t" l="l"/>
            <a:pathLst>
              <a:path h="4095213" w="1914512">
                <a:moveTo>
                  <a:pt x="0" y="0"/>
                </a:moveTo>
                <a:lnTo>
                  <a:pt x="1914512" y="0"/>
                </a:lnTo>
                <a:lnTo>
                  <a:pt x="1914512" y="4095213"/>
                </a:lnTo>
                <a:lnTo>
                  <a:pt x="0" y="4095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076745" y="5160622"/>
            <a:ext cx="1896478" cy="4056637"/>
          </a:xfrm>
          <a:custGeom>
            <a:avLst/>
            <a:gdLst/>
            <a:ahLst/>
            <a:cxnLst/>
            <a:rect r="r" b="b" t="t" l="l"/>
            <a:pathLst>
              <a:path h="4056637" w="1896478">
                <a:moveTo>
                  <a:pt x="0" y="0"/>
                </a:moveTo>
                <a:lnTo>
                  <a:pt x="1896478" y="0"/>
                </a:lnTo>
                <a:lnTo>
                  <a:pt x="1896478" y="4056638"/>
                </a:lnTo>
                <a:lnTo>
                  <a:pt x="0" y="4056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5174" y="1798055"/>
            <a:ext cx="8083084" cy="79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9"/>
              </a:lnSpc>
            </a:pPr>
            <a:r>
              <a:rPr lang="en-US" sz="3899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Part 1:“Scheduled” tab 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8866" y="644794"/>
            <a:ext cx="4187884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MODERATE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69464" y="8763235"/>
            <a:ext cx="364428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START: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PICK YOUR CLASSROOM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38049" y="8585200"/>
            <a:ext cx="362870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1: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SELECT YOUR SCHEDULED CLASS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29646" y="5677232"/>
            <a:ext cx="198293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Session #3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79983" y="4061526"/>
            <a:ext cx="499254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2: EDIT YOUR CLASS INFO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-3201058">
            <a:off x="11662063" y="3488226"/>
            <a:ext cx="19829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Edit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76458" y="9229725"/>
            <a:ext cx="278086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3: JOIN CLASS MEETING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5511747" y="9210675"/>
            <a:ext cx="278086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4: CHAT LIVE WITH STUDENTS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AutoShape 26" id="26"/>
          <p:cNvSpPr/>
          <p:nvPr/>
        </p:nvSpPr>
        <p:spPr>
          <a:xfrm>
            <a:off x="9846930" y="7440743"/>
            <a:ext cx="3296128" cy="19558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V="true">
            <a:off x="14816105" y="7188941"/>
            <a:ext cx="1260641" cy="17209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-3156109">
            <a:off x="14685191" y="7196776"/>
            <a:ext cx="1600144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Chat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53856" y="7579172"/>
            <a:ext cx="19829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Join</a:t>
            </a:r>
          </a:p>
        </p:txBody>
      </p:sp>
      <p:sp>
        <p:nvSpPr>
          <p:cNvPr name="AutoShape 30" id="30"/>
          <p:cNvSpPr/>
          <p:nvPr/>
        </p:nvSpPr>
        <p:spPr>
          <a:xfrm flipH="true">
            <a:off x="7564343" y="3328956"/>
            <a:ext cx="1748240" cy="18341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1" id="31"/>
          <p:cNvSpPr txBox="true"/>
          <p:nvPr/>
        </p:nvSpPr>
        <p:spPr>
          <a:xfrm rot="-2700000">
            <a:off x="7340134" y="3653369"/>
            <a:ext cx="19829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  <p:sp>
        <p:nvSpPr>
          <p:cNvPr name="AutoShape 32" id="32"/>
          <p:cNvSpPr/>
          <p:nvPr/>
        </p:nvSpPr>
        <p:spPr>
          <a:xfrm flipH="true">
            <a:off x="11663163" y="333947"/>
            <a:ext cx="2618857" cy="33823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-3095553">
            <a:off x="11331464" y="2051449"/>
            <a:ext cx="19829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  <p:sp>
        <p:nvSpPr>
          <p:cNvPr name="AutoShape 34" id="34"/>
          <p:cNvSpPr/>
          <p:nvPr/>
        </p:nvSpPr>
        <p:spPr>
          <a:xfrm flipH="true">
            <a:off x="11760808" y="4883047"/>
            <a:ext cx="47221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5" id="35"/>
          <p:cNvSpPr txBox="true"/>
          <p:nvPr/>
        </p:nvSpPr>
        <p:spPr>
          <a:xfrm rot="0">
            <a:off x="14714077" y="4763829"/>
            <a:ext cx="19829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Leave call</a:t>
            </a:r>
          </a:p>
        </p:txBody>
      </p:sp>
      <p:sp>
        <p:nvSpPr>
          <p:cNvPr name="AutoShape 36" id="36"/>
          <p:cNvSpPr/>
          <p:nvPr/>
        </p:nvSpPr>
        <p:spPr>
          <a:xfrm flipH="true" flipV="true">
            <a:off x="14121905" y="4883047"/>
            <a:ext cx="755101" cy="4560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16487432" y="4876034"/>
            <a:ext cx="1156056" cy="4630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H="true" flipV="true">
            <a:off x="3924071" y="3467859"/>
            <a:ext cx="124996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8866" y="3047847"/>
            <a:ext cx="2504769" cy="5357794"/>
          </a:xfrm>
          <a:custGeom>
            <a:avLst/>
            <a:gdLst/>
            <a:ahLst/>
            <a:cxnLst/>
            <a:rect r="r" b="b" t="t" l="l"/>
            <a:pathLst>
              <a:path h="5357794" w="2504769">
                <a:moveTo>
                  <a:pt x="0" y="0"/>
                </a:moveTo>
                <a:lnTo>
                  <a:pt x="2504768" y="0"/>
                </a:lnTo>
                <a:lnTo>
                  <a:pt x="2504768" y="5357794"/>
                </a:lnTo>
                <a:lnTo>
                  <a:pt x="0" y="5357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66716" y="3063124"/>
            <a:ext cx="2497627" cy="5342517"/>
          </a:xfrm>
          <a:custGeom>
            <a:avLst/>
            <a:gdLst/>
            <a:ahLst/>
            <a:cxnLst/>
            <a:rect r="r" b="b" t="t" l="l"/>
            <a:pathLst>
              <a:path h="5342517" w="2497627">
                <a:moveTo>
                  <a:pt x="0" y="0"/>
                </a:moveTo>
                <a:lnTo>
                  <a:pt x="2497627" y="0"/>
                </a:lnTo>
                <a:lnTo>
                  <a:pt x="2497627" y="5342517"/>
                </a:lnTo>
                <a:lnTo>
                  <a:pt x="0" y="5342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3927601" y="5499508"/>
            <a:ext cx="1180274" cy="57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841501" y="2817231"/>
            <a:ext cx="7228775" cy="7203749"/>
            <a:chOff x="0" y="0"/>
            <a:chExt cx="1903875" cy="1897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3875" cy="1897284"/>
            </a:xfrm>
            <a:custGeom>
              <a:avLst/>
              <a:gdLst/>
              <a:ahLst/>
              <a:cxnLst/>
              <a:rect r="r" b="b" t="t" l="l"/>
              <a:pathLst>
                <a:path h="1897284" w="1903875">
                  <a:moveTo>
                    <a:pt x="0" y="0"/>
                  </a:moveTo>
                  <a:lnTo>
                    <a:pt x="1903875" y="0"/>
                  </a:lnTo>
                  <a:lnTo>
                    <a:pt x="1903875" y="1897284"/>
                  </a:lnTo>
                  <a:lnTo>
                    <a:pt x="0" y="1897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03875" cy="1944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7414854" y="4949845"/>
            <a:ext cx="1359111" cy="9207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773964" y="3199297"/>
            <a:ext cx="2469836" cy="5342517"/>
          </a:xfrm>
          <a:custGeom>
            <a:avLst/>
            <a:gdLst/>
            <a:ahLst/>
            <a:cxnLst/>
            <a:rect r="r" b="b" t="t" l="l"/>
            <a:pathLst>
              <a:path h="5342517" w="2469836">
                <a:moveTo>
                  <a:pt x="0" y="0"/>
                </a:moveTo>
                <a:lnTo>
                  <a:pt x="2469837" y="0"/>
                </a:lnTo>
                <a:lnTo>
                  <a:pt x="2469837" y="5342517"/>
                </a:lnTo>
                <a:lnTo>
                  <a:pt x="0" y="5342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23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32409" y="3199297"/>
            <a:ext cx="2496921" cy="5342517"/>
          </a:xfrm>
          <a:custGeom>
            <a:avLst/>
            <a:gdLst/>
            <a:ahLst/>
            <a:cxnLst/>
            <a:rect r="r" b="b" t="t" l="l"/>
            <a:pathLst>
              <a:path h="5342517" w="2496921">
                <a:moveTo>
                  <a:pt x="0" y="0"/>
                </a:moveTo>
                <a:lnTo>
                  <a:pt x="2496921" y="0"/>
                </a:lnTo>
                <a:lnTo>
                  <a:pt x="2496921" y="5342517"/>
                </a:lnTo>
                <a:lnTo>
                  <a:pt x="0" y="5342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05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719930" y="3199297"/>
            <a:ext cx="2479450" cy="5342517"/>
          </a:xfrm>
          <a:custGeom>
            <a:avLst/>
            <a:gdLst/>
            <a:ahLst/>
            <a:cxnLst/>
            <a:rect r="r" b="b" t="t" l="l"/>
            <a:pathLst>
              <a:path h="5342517" w="2479450">
                <a:moveTo>
                  <a:pt x="0" y="0"/>
                </a:moveTo>
                <a:lnTo>
                  <a:pt x="2479449" y="0"/>
                </a:lnTo>
                <a:lnTo>
                  <a:pt x="2479449" y="5342517"/>
                </a:lnTo>
                <a:lnTo>
                  <a:pt x="0" y="5342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81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5174" y="1817105"/>
            <a:ext cx="8083084" cy="79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9"/>
              </a:lnSpc>
            </a:pPr>
            <a:r>
              <a:rPr lang="en-US" sz="3899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Part 2:“Previous” tab 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8866" y="644794"/>
            <a:ext cx="4187884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MODERATE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69464" y="8763235"/>
            <a:ext cx="364428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START: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PICK YOUR CLASSROOM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19172" y="5677232"/>
            <a:ext cx="212482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Previous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94528" y="8630362"/>
            <a:ext cx="362870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1: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LOOK THROUGH PREVIOUS LESSONS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23237" y="8585200"/>
            <a:ext cx="325643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2: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READ THROUGH YOUR NOTES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03495" y="8585200"/>
            <a:ext cx="325643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3: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READ THROUGH AI BOT’S NOTES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0862614" y="5698207"/>
            <a:ext cx="1359111" cy="9207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14400115" y="6419106"/>
            <a:ext cx="1319815" cy="10500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4" id="24"/>
          <p:cNvSpPr txBox="true"/>
          <p:nvPr/>
        </p:nvSpPr>
        <p:spPr>
          <a:xfrm rot="0">
            <a:off x="10941842" y="6561767"/>
            <a:ext cx="1400589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Session #2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258669" y="5641057"/>
            <a:ext cx="1642002" cy="74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AI Summary </a:t>
            </a:r>
          </a:p>
        </p:txBody>
      </p:sp>
      <p:sp>
        <p:nvSpPr>
          <p:cNvPr name="AutoShape 26" id="26"/>
          <p:cNvSpPr/>
          <p:nvPr/>
        </p:nvSpPr>
        <p:spPr>
          <a:xfrm flipH="true" flipV="true">
            <a:off x="3924071" y="3467859"/>
            <a:ext cx="124996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 flipV="true">
            <a:off x="7569548" y="3645976"/>
            <a:ext cx="131425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0">
            <a:off x="7161062" y="3142147"/>
            <a:ext cx="19829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  <p:sp>
        <p:nvSpPr>
          <p:cNvPr name="AutoShape 29" id="29"/>
          <p:cNvSpPr/>
          <p:nvPr/>
        </p:nvSpPr>
        <p:spPr>
          <a:xfrm flipH="true">
            <a:off x="11209000" y="3566644"/>
            <a:ext cx="113343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0" id="30"/>
          <p:cNvSpPr txBox="true"/>
          <p:nvPr/>
        </p:nvSpPr>
        <p:spPr>
          <a:xfrm rot="0">
            <a:off x="10726005" y="3062815"/>
            <a:ext cx="19829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  <p:sp>
        <p:nvSpPr>
          <p:cNvPr name="AutoShape 31" id="31"/>
          <p:cNvSpPr/>
          <p:nvPr/>
        </p:nvSpPr>
        <p:spPr>
          <a:xfrm flipH="true">
            <a:off x="14729330" y="3542831"/>
            <a:ext cx="1156118" cy="238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14088201" y="3039003"/>
            <a:ext cx="19829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8866" y="3047847"/>
            <a:ext cx="2504769" cy="5357794"/>
          </a:xfrm>
          <a:custGeom>
            <a:avLst/>
            <a:gdLst/>
            <a:ahLst/>
            <a:cxnLst/>
            <a:rect r="r" b="b" t="t" l="l"/>
            <a:pathLst>
              <a:path h="5357794" w="2504769">
                <a:moveTo>
                  <a:pt x="0" y="0"/>
                </a:moveTo>
                <a:lnTo>
                  <a:pt x="2504768" y="0"/>
                </a:lnTo>
                <a:lnTo>
                  <a:pt x="2504768" y="5357794"/>
                </a:lnTo>
                <a:lnTo>
                  <a:pt x="0" y="5357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66716" y="3063124"/>
            <a:ext cx="2497627" cy="5342517"/>
          </a:xfrm>
          <a:custGeom>
            <a:avLst/>
            <a:gdLst/>
            <a:ahLst/>
            <a:cxnLst/>
            <a:rect r="r" b="b" t="t" l="l"/>
            <a:pathLst>
              <a:path h="5342517" w="2497627">
                <a:moveTo>
                  <a:pt x="0" y="0"/>
                </a:moveTo>
                <a:lnTo>
                  <a:pt x="2497627" y="0"/>
                </a:lnTo>
                <a:lnTo>
                  <a:pt x="2497627" y="5342517"/>
                </a:lnTo>
                <a:lnTo>
                  <a:pt x="0" y="5342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3927601" y="5499508"/>
            <a:ext cx="1180274" cy="57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841501" y="2817231"/>
            <a:ext cx="7228775" cy="7203749"/>
            <a:chOff x="0" y="0"/>
            <a:chExt cx="1903875" cy="1897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3875" cy="1897284"/>
            </a:xfrm>
            <a:custGeom>
              <a:avLst/>
              <a:gdLst/>
              <a:ahLst/>
              <a:cxnLst/>
              <a:rect r="r" b="b" t="t" l="l"/>
              <a:pathLst>
                <a:path h="1897284" w="1903875">
                  <a:moveTo>
                    <a:pt x="0" y="0"/>
                  </a:moveTo>
                  <a:lnTo>
                    <a:pt x="1903875" y="0"/>
                  </a:lnTo>
                  <a:lnTo>
                    <a:pt x="1903875" y="1897284"/>
                  </a:lnTo>
                  <a:lnTo>
                    <a:pt x="0" y="1897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03875" cy="1944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5607861" y="4998030"/>
            <a:ext cx="4740368" cy="7287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348229" y="2548265"/>
            <a:ext cx="2946969" cy="6356958"/>
          </a:xfrm>
          <a:custGeom>
            <a:avLst/>
            <a:gdLst/>
            <a:ahLst/>
            <a:cxnLst/>
            <a:rect r="r" b="b" t="t" l="l"/>
            <a:pathLst>
              <a:path h="6356958" w="2946969">
                <a:moveTo>
                  <a:pt x="0" y="0"/>
                </a:moveTo>
                <a:lnTo>
                  <a:pt x="2946969" y="0"/>
                </a:lnTo>
                <a:lnTo>
                  <a:pt x="294696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93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66333" y="1757689"/>
            <a:ext cx="8083084" cy="79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9"/>
              </a:lnSpc>
            </a:pPr>
            <a:r>
              <a:rPr lang="en-US" sz="3899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Part 3:“Create New” tab 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8866" y="644794"/>
            <a:ext cx="4187884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MODERATE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9464" y="8763235"/>
            <a:ext cx="364428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START: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PICK YOUR CLASSROOM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79870" y="5834230"/>
            <a:ext cx="198293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Create New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05518" y="8950560"/>
            <a:ext cx="362870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1: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CREATE A NEW LESSON</a:t>
            </a:r>
          </a:p>
        </p:txBody>
      </p:sp>
      <p:sp>
        <p:nvSpPr>
          <p:cNvPr name="AutoShape 18" id="18"/>
          <p:cNvSpPr/>
          <p:nvPr/>
        </p:nvSpPr>
        <p:spPr>
          <a:xfrm flipH="true" flipV="true">
            <a:off x="3924071" y="3467859"/>
            <a:ext cx="124996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>
            <a:off x="7569548" y="2957901"/>
            <a:ext cx="2955044" cy="688074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-772794">
            <a:off x="8082556" y="2705891"/>
            <a:ext cx="19829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8866" y="3047847"/>
            <a:ext cx="2504769" cy="5357794"/>
          </a:xfrm>
          <a:custGeom>
            <a:avLst/>
            <a:gdLst/>
            <a:ahLst/>
            <a:cxnLst/>
            <a:rect r="r" b="b" t="t" l="l"/>
            <a:pathLst>
              <a:path h="5357794" w="2504769">
                <a:moveTo>
                  <a:pt x="0" y="0"/>
                </a:moveTo>
                <a:lnTo>
                  <a:pt x="2504768" y="0"/>
                </a:lnTo>
                <a:lnTo>
                  <a:pt x="2504768" y="5357794"/>
                </a:lnTo>
                <a:lnTo>
                  <a:pt x="0" y="5357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66716" y="3063124"/>
            <a:ext cx="2497627" cy="5342517"/>
          </a:xfrm>
          <a:custGeom>
            <a:avLst/>
            <a:gdLst/>
            <a:ahLst/>
            <a:cxnLst/>
            <a:rect r="r" b="b" t="t" l="l"/>
            <a:pathLst>
              <a:path h="5342517" w="2497627">
                <a:moveTo>
                  <a:pt x="0" y="0"/>
                </a:moveTo>
                <a:lnTo>
                  <a:pt x="2497627" y="0"/>
                </a:lnTo>
                <a:lnTo>
                  <a:pt x="2497627" y="5342517"/>
                </a:lnTo>
                <a:lnTo>
                  <a:pt x="0" y="5342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3927601" y="5499508"/>
            <a:ext cx="1180274" cy="57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841501" y="2817231"/>
            <a:ext cx="7228775" cy="7203749"/>
            <a:chOff x="0" y="0"/>
            <a:chExt cx="1903875" cy="18972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3875" cy="1897284"/>
            </a:xfrm>
            <a:custGeom>
              <a:avLst/>
              <a:gdLst/>
              <a:ahLst/>
              <a:cxnLst/>
              <a:rect r="r" b="b" t="t" l="l"/>
              <a:pathLst>
                <a:path h="1897284" w="1903875">
                  <a:moveTo>
                    <a:pt x="0" y="0"/>
                  </a:moveTo>
                  <a:lnTo>
                    <a:pt x="1903875" y="0"/>
                  </a:lnTo>
                  <a:lnTo>
                    <a:pt x="1903875" y="1897284"/>
                  </a:lnTo>
                  <a:lnTo>
                    <a:pt x="0" y="1897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03875" cy="1944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7564343" y="3386738"/>
            <a:ext cx="3009276" cy="23476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573619" y="2555903"/>
            <a:ext cx="2971878" cy="6356958"/>
          </a:xfrm>
          <a:custGeom>
            <a:avLst/>
            <a:gdLst/>
            <a:ahLst/>
            <a:cxnLst/>
            <a:rect r="r" b="b" t="t" l="l"/>
            <a:pathLst>
              <a:path h="6356958" w="2971878">
                <a:moveTo>
                  <a:pt x="0" y="0"/>
                </a:moveTo>
                <a:lnTo>
                  <a:pt x="2971878" y="0"/>
                </a:lnTo>
                <a:lnTo>
                  <a:pt x="297187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5174" y="1765327"/>
            <a:ext cx="8083084" cy="79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9"/>
              </a:lnSpc>
            </a:pPr>
            <a:r>
              <a:rPr lang="en-US" sz="3899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Part 4:“Chat” tab 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8866" y="640136"/>
            <a:ext cx="4187884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MODERATE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9464" y="8763235"/>
            <a:ext cx="364428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START: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PICK YOUR CLASSROOM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30478" y="5448102"/>
            <a:ext cx="198293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Chat icon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62757" y="8950560"/>
            <a:ext cx="362870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1: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OPEN AND INTERACT WITH STUDENT ASYNC</a:t>
            </a:r>
          </a:p>
        </p:txBody>
      </p:sp>
      <p:sp>
        <p:nvSpPr>
          <p:cNvPr name="AutoShape 18" id="18"/>
          <p:cNvSpPr/>
          <p:nvPr/>
        </p:nvSpPr>
        <p:spPr>
          <a:xfrm flipH="true" flipV="true">
            <a:off x="3924071" y="3467859"/>
            <a:ext cx="124996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-875000">
            <a:off x="8255322" y="2811315"/>
            <a:ext cx="198293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  <p:sp>
        <p:nvSpPr>
          <p:cNvPr name="AutoShape 20" id="20"/>
          <p:cNvSpPr/>
          <p:nvPr/>
        </p:nvSpPr>
        <p:spPr>
          <a:xfrm flipH="true">
            <a:off x="7564343" y="3047847"/>
            <a:ext cx="3176434" cy="8882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68162" y="2515458"/>
            <a:ext cx="2590464" cy="5319127"/>
          </a:xfrm>
          <a:custGeom>
            <a:avLst/>
            <a:gdLst/>
            <a:ahLst/>
            <a:cxnLst/>
            <a:rect r="r" b="b" t="t" l="l"/>
            <a:pathLst>
              <a:path h="5319127" w="2590464">
                <a:moveTo>
                  <a:pt x="0" y="0"/>
                </a:moveTo>
                <a:lnTo>
                  <a:pt x="2590465" y="0"/>
                </a:lnTo>
                <a:lnTo>
                  <a:pt x="2590465" y="5319127"/>
                </a:lnTo>
                <a:lnTo>
                  <a:pt x="0" y="531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661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60932" y="1609500"/>
            <a:ext cx="871835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 insights and 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69818" y="640136"/>
            <a:ext cx="3700586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COMPLEX</a:t>
            </a:r>
          </a:p>
        </p:txBody>
      </p:sp>
      <p:sp>
        <p:nvSpPr>
          <p:cNvPr name="AutoShape 8" id="8"/>
          <p:cNvSpPr/>
          <p:nvPr/>
        </p:nvSpPr>
        <p:spPr>
          <a:xfrm>
            <a:off x="5325074" y="3818225"/>
            <a:ext cx="2114437" cy="13025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V="true">
            <a:off x="9820121" y="5120823"/>
            <a:ext cx="2009917" cy="4072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5325074" y="4989007"/>
            <a:ext cx="2289584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student name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32416" y="4150173"/>
            <a:ext cx="212072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one of the insights.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12864" y="7871907"/>
            <a:ext cx="156745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1: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CHOOSE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STUDENT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25302" y="7732762"/>
            <a:ext cx="242876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2: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CHOOSE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ONE OF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INSIGHTS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30038" y="7786960"/>
            <a:ext cx="284202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3: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GET THE DETAILED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EXPLANATIONS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830038" y="2461260"/>
            <a:ext cx="2598836" cy="5319127"/>
          </a:xfrm>
          <a:custGeom>
            <a:avLst/>
            <a:gdLst/>
            <a:ahLst/>
            <a:cxnLst/>
            <a:rect r="r" b="b" t="t" l="l"/>
            <a:pathLst>
              <a:path h="5319127" w="2598836">
                <a:moveTo>
                  <a:pt x="0" y="0"/>
                </a:moveTo>
                <a:lnTo>
                  <a:pt x="2598836" y="0"/>
                </a:lnTo>
                <a:lnTo>
                  <a:pt x="2598836" y="5319127"/>
                </a:lnTo>
                <a:lnTo>
                  <a:pt x="0" y="531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553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39511" y="2461260"/>
            <a:ext cx="2628401" cy="5319127"/>
          </a:xfrm>
          <a:custGeom>
            <a:avLst/>
            <a:gdLst/>
            <a:ahLst/>
            <a:cxnLst/>
            <a:rect r="r" b="b" t="t" l="l"/>
            <a:pathLst>
              <a:path h="5319127" w="2628401">
                <a:moveTo>
                  <a:pt x="0" y="0"/>
                </a:moveTo>
                <a:lnTo>
                  <a:pt x="2628402" y="0"/>
                </a:lnTo>
                <a:lnTo>
                  <a:pt x="2628402" y="5319127"/>
                </a:lnTo>
                <a:lnTo>
                  <a:pt x="0" y="531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520" t="0" r="-111235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25074" y="1989043"/>
            <a:ext cx="228958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5758627" y="2817231"/>
            <a:ext cx="17666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>
            <a:off x="10186467" y="2836281"/>
            <a:ext cx="17666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9832416" y="2182495"/>
            <a:ext cx="228958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61437" y="2539637"/>
            <a:ext cx="10877759" cy="5207727"/>
          </a:xfrm>
          <a:custGeom>
            <a:avLst/>
            <a:gdLst/>
            <a:ahLst/>
            <a:cxnLst/>
            <a:rect r="r" b="b" t="t" l="l"/>
            <a:pathLst>
              <a:path h="5207727" w="10877759">
                <a:moveTo>
                  <a:pt x="0" y="0"/>
                </a:moveTo>
                <a:lnTo>
                  <a:pt x="10877759" y="0"/>
                </a:lnTo>
                <a:lnTo>
                  <a:pt x="10877759" y="5207726"/>
                </a:lnTo>
                <a:lnTo>
                  <a:pt x="0" y="520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60932" y="1609500"/>
            <a:ext cx="871835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9"/>
              </a:lnSpc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 insights and 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69818" y="640136"/>
            <a:ext cx="3700586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COMPLEX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264779" y="4360281"/>
            <a:ext cx="976804" cy="18866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8385778" y="5739151"/>
            <a:ext cx="758222" cy="5077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V="true">
            <a:off x="10166709" y="4817310"/>
            <a:ext cx="1854675" cy="9218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3937870" y="6538442"/>
            <a:ext cx="2335411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see actions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31085" y="6359372"/>
            <a:ext cx="3012877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see next actions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3264" y="6001233"/>
            <a:ext cx="3093095" cy="4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Press send to students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97246" y="7937863"/>
            <a:ext cx="419811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4: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SEE RECOMMENDED ACTIONS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88490" y="7959725"/>
            <a:ext cx="419811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5: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SEE MORE RECOMMENDATIONS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45452" y="7959725"/>
            <a:ext cx="2827875" cy="129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6: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SUGGEST TO STUDENTS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61437" y="7937863"/>
            <a:ext cx="2362823" cy="173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STEP 3: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GET THE DETAILED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EXPLANATIONS</a:t>
            </a:r>
          </a:p>
        </p:txBody>
      </p:sp>
      <p:sp>
        <p:nvSpPr>
          <p:cNvPr name="AutoShape 18" id="18"/>
          <p:cNvSpPr/>
          <p:nvPr/>
        </p:nvSpPr>
        <p:spPr>
          <a:xfrm flipH="true">
            <a:off x="5724260" y="2817231"/>
            <a:ext cx="5490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>
            <a:off x="8588490" y="2836281"/>
            <a:ext cx="5490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>
            <a:off x="11282664" y="2894105"/>
            <a:ext cx="54902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4780233" y="2145402"/>
            <a:ext cx="228958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55524" y="2173977"/>
            <a:ext cx="2289584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49698" y="2231801"/>
            <a:ext cx="2289584" cy="4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3131"/>
                </a:solidFill>
                <a:latin typeface="WenQuanYi"/>
                <a:ea typeface="WenQuanYi"/>
                <a:cs typeface="WenQuanYi"/>
                <a:sym typeface="WenQuanYi"/>
              </a:rPr>
              <a:t>Back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67055" y="3767996"/>
            <a:ext cx="10857850" cy="313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Prototype implementation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23286" y="3268716"/>
            <a:ext cx="3241427" cy="3241427"/>
          </a:xfrm>
          <a:custGeom>
            <a:avLst/>
            <a:gdLst/>
            <a:ahLst/>
            <a:cxnLst/>
            <a:rect r="r" b="b" t="t" l="l"/>
            <a:pathLst>
              <a:path h="3241427" w="3241427">
                <a:moveTo>
                  <a:pt x="0" y="0"/>
                </a:moveTo>
                <a:lnTo>
                  <a:pt x="3241428" y="0"/>
                </a:lnTo>
                <a:lnTo>
                  <a:pt x="3241428" y="3241428"/>
                </a:lnTo>
                <a:lnTo>
                  <a:pt x="0" y="3241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46214" y="2518540"/>
            <a:ext cx="5108594" cy="6739760"/>
            <a:chOff x="0" y="0"/>
            <a:chExt cx="1345473" cy="17750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5473" cy="1775081"/>
            </a:xfrm>
            <a:custGeom>
              <a:avLst/>
              <a:gdLst/>
              <a:ahLst/>
              <a:cxnLst/>
              <a:rect r="r" b="b" t="t" l="l"/>
              <a:pathLst>
                <a:path h="1775081" w="1345473">
                  <a:moveTo>
                    <a:pt x="45464" y="0"/>
                  </a:moveTo>
                  <a:lnTo>
                    <a:pt x="1300009" y="0"/>
                  </a:lnTo>
                  <a:cubicBezTo>
                    <a:pt x="1312067" y="0"/>
                    <a:pt x="1323631" y="4790"/>
                    <a:pt x="1332157" y="13316"/>
                  </a:cubicBezTo>
                  <a:cubicBezTo>
                    <a:pt x="1340683" y="21842"/>
                    <a:pt x="1345473" y="33406"/>
                    <a:pt x="1345473" y="45464"/>
                  </a:cubicBezTo>
                  <a:lnTo>
                    <a:pt x="1345473" y="1729617"/>
                  </a:lnTo>
                  <a:cubicBezTo>
                    <a:pt x="1345473" y="1741675"/>
                    <a:pt x="1340683" y="1753239"/>
                    <a:pt x="1332157" y="1761765"/>
                  </a:cubicBezTo>
                  <a:cubicBezTo>
                    <a:pt x="1323631" y="1770291"/>
                    <a:pt x="1312067" y="1775081"/>
                    <a:pt x="1300009" y="1775081"/>
                  </a:cubicBezTo>
                  <a:lnTo>
                    <a:pt x="45464" y="1775081"/>
                  </a:lnTo>
                  <a:cubicBezTo>
                    <a:pt x="33406" y="1775081"/>
                    <a:pt x="21842" y="1770291"/>
                    <a:pt x="13316" y="1761765"/>
                  </a:cubicBezTo>
                  <a:cubicBezTo>
                    <a:pt x="4790" y="1753239"/>
                    <a:pt x="0" y="1741675"/>
                    <a:pt x="0" y="1729617"/>
                  </a:cubicBezTo>
                  <a:lnTo>
                    <a:pt x="0" y="45464"/>
                  </a:lnTo>
                  <a:cubicBezTo>
                    <a:pt x="0" y="33406"/>
                    <a:pt x="4790" y="21842"/>
                    <a:pt x="13316" y="13316"/>
                  </a:cubicBezTo>
                  <a:cubicBezTo>
                    <a:pt x="21842" y="4790"/>
                    <a:pt x="33406" y="0"/>
                    <a:pt x="454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5473" cy="1822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889139"/>
            <a:ext cx="15807902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6000" spc="-28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Prototyping Tools  -  GoodNotes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974389" y="2518540"/>
            <a:ext cx="5108594" cy="6739760"/>
            <a:chOff x="0" y="0"/>
            <a:chExt cx="1345473" cy="17750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5473" cy="1775081"/>
            </a:xfrm>
            <a:custGeom>
              <a:avLst/>
              <a:gdLst/>
              <a:ahLst/>
              <a:cxnLst/>
              <a:rect r="r" b="b" t="t" l="l"/>
              <a:pathLst>
                <a:path h="1775081" w="1345473">
                  <a:moveTo>
                    <a:pt x="45464" y="0"/>
                  </a:moveTo>
                  <a:lnTo>
                    <a:pt x="1300009" y="0"/>
                  </a:lnTo>
                  <a:cubicBezTo>
                    <a:pt x="1312067" y="0"/>
                    <a:pt x="1323631" y="4790"/>
                    <a:pt x="1332157" y="13316"/>
                  </a:cubicBezTo>
                  <a:cubicBezTo>
                    <a:pt x="1340683" y="21842"/>
                    <a:pt x="1345473" y="33406"/>
                    <a:pt x="1345473" y="45464"/>
                  </a:cubicBezTo>
                  <a:lnTo>
                    <a:pt x="1345473" y="1729617"/>
                  </a:lnTo>
                  <a:cubicBezTo>
                    <a:pt x="1345473" y="1741675"/>
                    <a:pt x="1340683" y="1753239"/>
                    <a:pt x="1332157" y="1761765"/>
                  </a:cubicBezTo>
                  <a:cubicBezTo>
                    <a:pt x="1323631" y="1770291"/>
                    <a:pt x="1312067" y="1775081"/>
                    <a:pt x="1300009" y="1775081"/>
                  </a:cubicBezTo>
                  <a:lnTo>
                    <a:pt x="45464" y="1775081"/>
                  </a:lnTo>
                  <a:cubicBezTo>
                    <a:pt x="33406" y="1775081"/>
                    <a:pt x="21842" y="1770291"/>
                    <a:pt x="13316" y="1761765"/>
                  </a:cubicBezTo>
                  <a:cubicBezTo>
                    <a:pt x="4790" y="1753239"/>
                    <a:pt x="0" y="1741675"/>
                    <a:pt x="0" y="1729617"/>
                  </a:cubicBezTo>
                  <a:lnTo>
                    <a:pt x="0" y="45464"/>
                  </a:lnTo>
                  <a:cubicBezTo>
                    <a:pt x="0" y="33406"/>
                    <a:pt x="4790" y="21842"/>
                    <a:pt x="13316" y="13316"/>
                  </a:cubicBezTo>
                  <a:cubicBezTo>
                    <a:pt x="21842" y="4790"/>
                    <a:pt x="33406" y="0"/>
                    <a:pt x="454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45473" cy="1822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91588" y="2902956"/>
            <a:ext cx="481784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b="true" sz="3000" spc="-144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Pros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19763" y="2902956"/>
            <a:ext cx="481784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b="true" sz="3000" spc="-144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Cons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6880" y="3593612"/>
            <a:ext cx="4187263" cy="9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Simple to use and easy learning curve.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6880" y="5218595"/>
            <a:ext cx="4187263" cy="1839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Convenient for collaboration, since you can share your notes or export designs quickly.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06880" y="7780859"/>
            <a:ext cx="4187263" cy="9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Great for drawing, sketching, and organizing ideas.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35054" y="3344031"/>
            <a:ext cx="4187263" cy="558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Lack visual design features, such as vector tools, component libraries, or reusable assets.</a:t>
            </a:r>
          </a:p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No collaboration features for real-time editing.</a:t>
            </a:r>
          </a:p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Limited support for platform-specific features, meaning we can’t use interactive mobile  layouts.</a:t>
            </a:r>
          </a:p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Limited color, font, and icon options.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20967" y="6779363"/>
            <a:ext cx="4187263" cy="150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396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Ideation, low-fidelity sketching, and rapid iteration of early task flows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6214" y="2518540"/>
            <a:ext cx="5108594" cy="6739760"/>
            <a:chOff x="0" y="0"/>
            <a:chExt cx="1345473" cy="17750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5473" cy="1775081"/>
            </a:xfrm>
            <a:custGeom>
              <a:avLst/>
              <a:gdLst/>
              <a:ahLst/>
              <a:cxnLst/>
              <a:rect r="r" b="b" t="t" l="l"/>
              <a:pathLst>
                <a:path h="1775081" w="1345473">
                  <a:moveTo>
                    <a:pt x="45464" y="0"/>
                  </a:moveTo>
                  <a:lnTo>
                    <a:pt x="1300009" y="0"/>
                  </a:lnTo>
                  <a:cubicBezTo>
                    <a:pt x="1312067" y="0"/>
                    <a:pt x="1323631" y="4790"/>
                    <a:pt x="1332157" y="13316"/>
                  </a:cubicBezTo>
                  <a:cubicBezTo>
                    <a:pt x="1340683" y="21842"/>
                    <a:pt x="1345473" y="33406"/>
                    <a:pt x="1345473" y="45464"/>
                  </a:cubicBezTo>
                  <a:lnTo>
                    <a:pt x="1345473" y="1729617"/>
                  </a:lnTo>
                  <a:cubicBezTo>
                    <a:pt x="1345473" y="1741675"/>
                    <a:pt x="1340683" y="1753239"/>
                    <a:pt x="1332157" y="1761765"/>
                  </a:cubicBezTo>
                  <a:cubicBezTo>
                    <a:pt x="1323631" y="1770291"/>
                    <a:pt x="1312067" y="1775081"/>
                    <a:pt x="1300009" y="1775081"/>
                  </a:cubicBezTo>
                  <a:lnTo>
                    <a:pt x="45464" y="1775081"/>
                  </a:lnTo>
                  <a:cubicBezTo>
                    <a:pt x="33406" y="1775081"/>
                    <a:pt x="21842" y="1770291"/>
                    <a:pt x="13316" y="1761765"/>
                  </a:cubicBezTo>
                  <a:cubicBezTo>
                    <a:pt x="4790" y="1753239"/>
                    <a:pt x="0" y="1741675"/>
                    <a:pt x="0" y="1729617"/>
                  </a:cubicBezTo>
                  <a:lnTo>
                    <a:pt x="0" y="45464"/>
                  </a:lnTo>
                  <a:cubicBezTo>
                    <a:pt x="0" y="33406"/>
                    <a:pt x="4790" y="21842"/>
                    <a:pt x="13316" y="13316"/>
                  </a:cubicBezTo>
                  <a:cubicBezTo>
                    <a:pt x="21842" y="4790"/>
                    <a:pt x="33406" y="0"/>
                    <a:pt x="454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45473" cy="1822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74389" y="2518540"/>
            <a:ext cx="5108594" cy="6739760"/>
            <a:chOff x="0" y="0"/>
            <a:chExt cx="1345473" cy="17750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5473" cy="1775081"/>
            </a:xfrm>
            <a:custGeom>
              <a:avLst/>
              <a:gdLst/>
              <a:ahLst/>
              <a:cxnLst/>
              <a:rect r="r" b="b" t="t" l="l"/>
              <a:pathLst>
                <a:path h="1775081" w="1345473">
                  <a:moveTo>
                    <a:pt x="45464" y="0"/>
                  </a:moveTo>
                  <a:lnTo>
                    <a:pt x="1300009" y="0"/>
                  </a:lnTo>
                  <a:cubicBezTo>
                    <a:pt x="1312067" y="0"/>
                    <a:pt x="1323631" y="4790"/>
                    <a:pt x="1332157" y="13316"/>
                  </a:cubicBezTo>
                  <a:cubicBezTo>
                    <a:pt x="1340683" y="21842"/>
                    <a:pt x="1345473" y="33406"/>
                    <a:pt x="1345473" y="45464"/>
                  </a:cubicBezTo>
                  <a:lnTo>
                    <a:pt x="1345473" y="1729617"/>
                  </a:lnTo>
                  <a:cubicBezTo>
                    <a:pt x="1345473" y="1741675"/>
                    <a:pt x="1340683" y="1753239"/>
                    <a:pt x="1332157" y="1761765"/>
                  </a:cubicBezTo>
                  <a:cubicBezTo>
                    <a:pt x="1323631" y="1770291"/>
                    <a:pt x="1312067" y="1775081"/>
                    <a:pt x="1300009" y="1775081"/>
                  </a:cubicBezTo>
                  <a:lnTo>
                    <a:pt x="45464" y="1775081"/>
                  </a:lnTo>
                  <a:cubicBezTo>
                    <a:pt x="33406" y="1775081"/>
                    <a:pt x="21842" y="1770291"/>
                    <a:pt x="13316" y="1761765"/>
                  </a:cubicBezTo>
                  <a:cubicBezTo>
                    <a:pt x="4790" y="1753239"/>
                    <a:pt x="0" y="1741675"/>
                    <a:pt x="0" y="1729617"/>
                  </a:cubicBezTo>
                  <a:lnTo>
                    <a:pt x="0" y="45464"/>
                  </a:lnTo>
                  <a:cubicBezTo>
                    <a:pt x="0" y="33406"/>
                    <a:pt x="4790" y="21842"/>
                    <a:pt x="13316" y="13316"/>
                  </a:cubicBezTo>
                  <a:cubicBezTo>
                    <a:pt x="21842" y="4790"/>
                    <a:pt x="33406" y="0"/>
                    <a:pt x="454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45473" cy="1822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831973" y="3740118"/>
            <a:ext cx="2806764" cy="2806764"/>
          </a:xfrm>
          <a:custGeom>
            <a:avLst/>
            <a:gdLst/>
            <a:ahLst/>
            <a:cxnLst/>
            <a:rect r="r" b="b" t="t" l="l"/>
            <a:pathLst>
              <a:path h="2806764" w="2806764">
                <a:moveTo>
                  <a:pt x="0" y="0"/>
                </a:moveTo>
                <a:lnTo>
                  <a:pt x="2806764" y="0"/>
                </a:lnTo>
                <a:lnTo>
                  <a:pt x="2806764" y="2806764"/>
                </a:lnTo>
                <a:lnTo>
                  <a:pt x="0" y="2806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89139"/>
            <a:ext cx="15807902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6000" spc="-28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Prototyping Tools  -  Figma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1588" y="2902956"/>
            <a:ext cx="481784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b="true" sz="3000" spc="-144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Pros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19763" y="2902956"/>
            <a:ext cx="481784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b="true" sz="3000" spc="-144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Cons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5365" y="3432427"/>
            <a:ext cx="4270292" cy="558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Enables reusable components (such as buttons and icons) for consistency and building complex interfaces.</a:t>
            </a:r>
          </a:p>
          <a:p>
            <a:pPr algn="l">
              <a:lnSpc>
                <a:spcPts val="3734"/>
              </a:lnSpc>
            </a:pPr>
          </a:p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Plenty of free templates, artwork, and fonts to customize our vision.</a:t>
            </a:r>
          </a:p>
          <a:p>
            <a:pPr algn="l">
              <a:lnSpc>
                <a:spcPts val="3734"/>
              </a:lnSpc>
            </a:pPr>
          </a:p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Contains platform-specific tools to mimic the mobile app experience.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35054" y="3901068"/>
            <a:ext cx="4187263" cy="465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Steep learning curve when trying to design an app.</a:t>
            </a:r>
          </a:p>
          <a:p>
            <a:pPr algn="l">
              <a:lnSpc>
                <a:spcPts val="3734"/>
              </a:lnSpc>
            </a:pPr>
          </a:p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Complex logic that makes it difficult to fix errors and correct small issues, and can be overkill at times.</a:t>
            </a:r>
          </a:p>
          <a:p>
            <a:pPr algn="l">
              <a:lnSpc>
                <a:spcPts val="3734"/>
              </a:lnSpc>
            </a:pPr>
          </a:p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Limited video and audio capabilities.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20967" y="6580117"/>
            <a:ext cx="4187263" cy="150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396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Medium-fidelity prototyping and creating our mobile app screens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49815" y="2509277"/>
            <a:ext cx="11588369" cy="7507798"/>
          </a:xfrm>
          <a:custGeom>
            <a:avLst/>
            <a:gdLst/>
            <a:ahLst/>
            <a:cxnLst/>
            <a:rect r="r" b="b" t="t" l="l"/>
            <a:pathLst>
              <a:path h="7507798" w="11588369">
                <a:moveTo>
                  <a:pt x="0" y="0"/>
                </a:moveTo>
                <a:lnTo>
                  <a:pt x="11588370" y="0"/>
                </a:lnTo>
                <a:lnTo>
                  <a:pt x="11588370" y="7507798"/>
                </a:lnTo>
                <a:lnTo>
                  <a:pt x="0" y="7507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6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362075"/>
            <a:ext cx="16230600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Title &amp; Value Proposition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6214" y="2518540"/>
            <a:ext cx="5108594" cy="6739760"/>
            <a:chOff x="0" y="0"/>
            <a:chExt cx="1345473" cy="17750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5473" cy="1775081"/>
            </a:xfrm>
            <a:custGeom>
              <a:avLst/>
              <a:gdLst/>
              <a:ahLst/>
              <a:cxnLst/>
              <a:rect r="r" b="b" t="t" l="l"/>
              <a:pathLst>
                <a:path h="1775081" w="1345473">
                  <a:moveTo>
                    <a:pt x="45464" y="0"/>
                  </a:moveTo>
                  <a:lnTo>
                    <a:pt x="1300009" y="0"/>
                  </a:lnTo>
                  <a:cubicBezTo>
                    <a:pt x="1312067" y="0"/>
                    <a:pt x="1323631" y="4790"/>
                    <a:pt x="1332157" y="13316"/>
                  </a:cubicBezTo>
                  <a:cubicBezTo>
                    <a:pt x="1340683" y="21842"/>
                    <a:pt x="1345473" y="33406"/>
                    <a:pt x="1345473" y="45464"/>
                  </a:cubicBezTo>
                  <a:lnTo>
                    <a:pt x="1345473" y="1729617"/>
                  </a:lnTo>
                  <a:cubicBezTo>
                    <a:pt x="1345473" y="1741675"/>
                    <a:pt x="1340683" y="1753239"/>
                    <a:pt x="1332157" y="1761765"/>
                  </a:cubicBezTo>
                  <a:cubicBezTo>
                    <a:pt x="1323631" y="1770291"/>
                    <a:pt x="1312067" y="1775081"/>
                    <a:pt x="1300009" y="1775081"/>
                  </a:cubicBezTo>
                  <a:lnTo>
                    <a:pt x="45464" y="1775081"/>
                  </a:lnTo>
                  <a:cubicBezTo>
                    <a:pt x="33406" y="1775081"/>
                    <a:pt x="21842" y="1770291"/>
                    <a:pt x="13316" y="1761765"/>
                  </a:cubicBezTo>
                  <a:cubicBezTo>
                    <a:pt x="4790" y="1753239"/>
                    <a:pt x="0" y="1741675"/>
                    <a:pt x="0" y="1729617"/>
                  </a:cubicBezTo>
                  <a:lnTo>
                    <a:pt x="0" y="45464"/>
                  </a:lnTo>
                  <a:cubicBezTo>
                    <a:pt x="0" y="33406"/>
                    <a:pt x="4790" y="21842"/>
                    <a:pt x="13316" y="13316"/>
                  </a:cubicBezTo>
                  <a:cubicBezTo>
                    <a:pt x="21842" y="4790"/>
                    <a:pt x="33406" y="0"/>
                    <a:pt x="454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ED957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45473" cy="1822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74389" y="2518540"/>
            <a:ext cx="5108594" cy="6739760"/>
            <a:chOff x="0" y="0"/>
            <a:chExt cx="1345473" cy="17750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5473" cy="1775081"/>
            </a:xfrm>
            <a:custGeom>
              <a:avLst/>
              <a:gdLst/>
              <a:ahLst/>
              <a:cxnLst/>
              <a:rect r="r" b="b" t="t" l="l"/>
              <a:pathLst>
                <a:path h="1775081" w="1345473">
                  <a:moveTo>
                    <a:pt x="45464" y="0"/>
                  </a:moveTo>
                  <a:lnTo>
                    <a:pt x="1300009" y="0"/>
                  </a:lnTo>
                  <a:cubicBezTo>
                    <a:pt x="1312067" y="0"/>
                    <a:pt x="1323631" y="4790"/>
                    <a:pt x="1332157" y="13316"/>
                  </a:cubicBezTo>
                  <a:cubicBezTo>
                    <a:pt x="1340683" y="21842"/>
                    <a:pt x="1345473" y="33406"/>
                    <a:pt x="1345473" y="45464"/>
                  </a:cubicBezTo>
                  <a:lnTo>
                    <a:pt x="1345473" y="1729617"/>
                  </a:lnTo>
                  <a:cubicBezTo>
                    <a:pt x="1345473" y="1741675"/>
                    <a:pt x="1340683" y="1753239"/>
                    <a:pt x="1332157" y="1761765"/>
                  </a:cubicBezTo>
                  <a:cubicBezTo>
                    <a:pt x="1323631" y="1770291"/>
                    <a:pt x="1312067" y="1775081"/>
                    <a:pt x="1300009" y="1775081"/>
                  </a:cubicBezTo>
                  <a:lnTo>
                    <a:pt x="45464" y="1775081"/>
                  </a:lnTo>
                  <a:cubicBezTo>
                    <a:pt x="33406" y="1775081"/>
                    <a:pt x="21842" y="1770291"/>
                    <a:pt x="13316" y="1761765"/>
                  </a:cubicBezTo>
                  <a:cubicBezTo>
                    <a:pt x="4790" y="1753239"/>
                    <a:pt x="0" y="1741675"/>
                    <a:pt x="0" y="1729617"/>
                  </a:cubicBezTo>
                  <a:lnTo>
                    <a:pt x="0" y="45464"/>
                  </a:lnTo>
                  <a:cubicBezTo>
                    <a:pt x="0" y="33406"/>
                    <a:pt x="4790" y="21842"/>
                    <a:pt x="13316" y="13316"/>
                  </a:cubicBezTo>
                  <a:cubicBezTo>
                    <a:pt x="21842" y="4790"/>
                    <a:pt x="33406" y="0"/>
                    <a:pt x="454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45473" cy="1822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818230" y="4005843"/>
            <a:ext cx="4792736" cy="2695914"/>
          </a:xfrm>
          <a:custGeom>
            <a:avLst/>
            <a:gdLst/>
            <a:ahLst/>
            <a:cxnLst/>
            <a:rect r="r" b="b" t="t" l="l"/>
            <a:pathLst>
              <a:path h="2695914" w="4792736">
                <a:moveTo>
                  <a:pt x="0" y="0"/>
                </a:moveTo>
                <a:lnTo>
                  <a:pt x="4792736" y="0"/>
                </a:lnTo>
                <a:lnTo>
                  <a:pt x="4792736" y="2695914"/>
                </a:lnTo>
                <a:lnTo>
                  <a:pt x="0" y="2695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89139"/>
            <a:ext cx="15807902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6000" spc="-28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Prototyping Tools  -  ChatGPT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1588" y="2902956"/>
            <a:ext cx="481784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b="true" sz="3000" spc="-144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Pros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19763" y="2902956"/>
            <a:ext cx="481784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0"/>
              </a:lnSpc>
            </a:pPr>
            <a:r>
              <a:rPr lang="en-US" b="true" sz="3000" spc="-144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Cons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5365" y="3432427"/>
            <a:ext cx="4270292" cy="558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Cost and time efficient, reducing the need to draw scenes or find real people.</a:t>
            </a:r>
          </a:p>
          <a:p>
            <a:pPr algn="l">
              <a:lnSpc>
                <a:spcPts val="3734"/>
              </a:lnSpc>
            </a:pPr>
          </a:p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Consistent aesthetic across different generations, i.e. all students are created in a similar cartoonish style.</a:t>
            </a:r>
          </a:p>
          <a:p>
            <a:pPr algn="l">
              <a:lnSpc>
                <a:spcPts val="3734"/>
              </a:lnSpc>
            </a:pPr>
          </a:p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Creates diverse and inclusive artwork representing a wide variety of users.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35054" y="4369709"/>
            <a:ext cx="4187263" cy="37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Often misinterprets our requests even through repeated conversation.</a:t>
            </a:r>
          </a:p>
          <a:p>
            <a:pPr algn="l">
              <a:lnSpc>
                <a:spcPts val="3734"/>
              </a:lnSpc>
            </a:pPr>
          </a:p>
          <a:p>
            <a:pPr algn="l" marL="474221" indent="-237110" lvl="1">
              <a:lnSpc>
                <a:spcPts val="3734"/>
              </a:lnSpc>
              <a:buFont typeface="Arial"/>
              <a:buChar char="•"/>
            </a:pPr>
            <a:r>
              <a:rPr lang="en-US" sz="21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Challenges with complex UI elements since the images are static and not easy to customize.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20967" y="6765612"/>
            <a:ext cx="4187263" cy="99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"/>
              </a:lnSpc>
            </a:pPr>
            <a:r>
              <a:rPr lang="en-US" sz="2396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Generating artwork and photos of people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9654" y="2207486"/>
            <a:ext cx="3814611" cy="381461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C3D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89139"/>
            <a:ext cx="15807902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6000" spc="-28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Limitations and Trade-offs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5366" y="3062199"/>
            <a:ext cx="2843186" cy="200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37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Can’t simulate an actual class being run with real-time AI assistance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025251" y="2207486"/>
            <a:ext cx="3814611" cy="38146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C3D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53898" y="2902508"/>
            <a:ext cx="3157506" cy="251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37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can’t integrate real student and counselor information in our profile building process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621037" y="2063929"/>
            <a:ext cx="3814611" cy="381461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C3D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106749" y="2807420"/>
            <a:ext cx="2843186" cy="251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37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were limited by time and couldn’t build out the student’s POV of our tasks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218077" y="6022097"/>
            <a:ext cx="3814611" cy="381461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C3D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612725" y="6747158"/>
            <a:ext cx="3025314" cy="251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37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There are no video or audio components to demonstrate our video meeting features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182758" y="6022097"/>
            <a:ext cx="3814611" cy="381461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C3D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425614" y="6940754"/>
            <a:ext cx="3328898" cy="200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37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don’t have data from colleges, which would improve AI insights and student matching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89139"/>
            <a:ext cx="15807902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6000" spc="-28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Wizard of Oz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8382" y="2036257"/>
            <a:ext cx="15071237" cy="785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1" indent="-399416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simulated a student accepting our counselor’s request to work together, even though this isn’t guaranteed.</a:t>
            </a:r>
          </a:p>
          <a:p>
            <a:pPr algn="l">
              <a:lnSpc>
                <a:spcPts val="6290"/>
              </a:lnSpc>
            </a:pPr>
          </a:p>
          <a:p>
            <a:pPr algn="l" marL="798831" indent="-399416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added mock “previous” classes that the counselor completed to demonstrate the ability for them to re-visit lessons in our moderate task.</a:t>
            </a:r>
          </a:p>
          <a:p>
            <a:pPr algn="l">
              <a:lnSpc>
                <a:spcPts val="6290"/>
              </a:lnSpc>
            </a:pPr>
          </a:p>
          <a:p>
            <a:pPr algn="l" marL="798831" indent="-399416" lvl="1">
              <a:lnSpc>
                <a:spcPts val="629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created multiple classrooms and showed that our counselor is fairly active on our app, which also gives enough information for the AI insights to work with.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89139"/>
            <a:ext cx="15807902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6000" spc="-28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Hard Coded Items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8382" y="2626731"/>
            <a:ext cx="15071237" cy="650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1" indent="-410210" lvl="1">
              <a:lnSpc>
                <a:spcPts val="646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Our counselor selected AI help to be active in our moderate task, allowing it to generate content for their classroom.</a:t>
            </a:r>
          </a:p>
          <a:p>
            <a:pPr algn="l">
              <a:lnSpc>
                <a:spcPts val="6460"/>
              </a:lnSpc>
            </a:pPr>
          </a:p>
          <a:p>
            <a:pPr algn="l" marL="820421" indent="-410210" lvl="1">
              <a:lnSpc>
                <a:spcPts val="646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created our own students and their profiles so the counselor would have people to match and work with.</a:t>
            </a:r>
          </a:p>
          <a:p>
            <a:pPr algn="l">
              <a:lnSpc>
                <a:spcPts val="6460"/>
              </a:lnSpc>
            </a:pPr>
          </a:p>
          <a:p>
            <a:pPr algn="l" marL="820421" indent="-410210" lvl="1">
              <a:lnSpc>
                <a:spcPts val="646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All the “AI” insights and messages/notes written by the counselor are pieces of content we wrote to demonstrate functionality.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67055" y="4515692"/>
            <a:ext cx="10857850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Appendix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32651" y="3235303"/>
            <a:ext cx="9125714" cy="4038129"/>
          </a:xfrm>
          <a:custGeom>
            <a:avLst/>
            <a:gdLst/>
            <a:ahLst/>
            <a:cxnLst/>
            <a:rect r="r" b="b" t="t" l="l"/>
            <a:pathLst>
              <a:path h="4038129" w="9125714">
                <a:moveTo>
                  <a:pt x="0" y="0"/>
                </a:moveTo>
                <a:lnTo>
                  <a:pt x="9125714" y="0"/>
                </a:lnTo>
                <a:lnTo>
                  <a:pt x="9125714" y="4038129"/>
                </a:lnTo>
                <a:lnTo>
                  <a:pt x="0" y="403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05703"/>
            <a:ext cx="7357131" cy="743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Before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Counselors could only create and acces</a:t>
            </a: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 one upcoming meeting at a time. </a:t>
            </a:r>
          </a:p>
          <a:p>
            <a:pPr algn="l">
              <a:lnSpc>
                <a:spcPts val="4249"/>
              </a:lnSpc>
            </a:pPr>
            <a:r>
              <a:rPr lang="en-US" sz="24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Feedback 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Testers voiced concerns that by only having one current scheduled meeting, it would give students too short of a notice to plan and prepare.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Users expressed the need of planning multiple meetings in advance, and possibly even making them recurring.</a:t>
            </a:r>
          </a:p>
          <a:p>
            <a:pPr algn="l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During studio, a peer was confused as to why there was only one session at a time when they would want to plan multiple.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03414"/>
            <a:ext cx="15807902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288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Major Change 4 - Scheduling multiple meetings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7398" y="7315707"/>
            <a:ext cx="6781902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700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Note: only the selected portion of the moderate task relevant to this major change is shown here due to the large size of the task.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01383" y="3360498"/>
            <a:ext cx="9586617" cy="4218112"/>
          </a:xfrm>
          <a:custGeom>
            <a:avLst/>
            <a:gdLst/>
            <a:ahLst/>
            <a:cxnLst/>
            <a:rect r="r" b="b" t="t" l="l"/>
            <a:pathLst>
              <a:path h="4218112" w="9586617">
                <a:moveTo>
                  <a:pt x="0" y="0"/>
                </a:moveTo>
                <a:lnTo>
                  <a:pt x="9586617" y="0"/>
                </a:lnTo>
                <a:lnTo>
                  <a:pt x="9586617" y="4218111"/>
                </a:lnTo>
                <a:lnTo>
                  <a:pt x="0" y="421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292350"/>
            <a:ext cx="6975012" cy="696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After</a:t>
            </a:r>
          </a:p>
          <a:p>
            <a:pPr algn="l" marL="474981" indent="-237491" lvl="1">
              <a:lnSpc>
                <a:spcPts val="374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decided to change our “Current” meeting tab to “Scheduled,” and added the ability for counselors to schedule as many meetings as they wanted.</a:t>
            </a:r>
          </a:p>
          <a:p>
            <a:pPr algn="l" marL="474981" indent="-237491" lvl="1">
              <a:lnSpc>
                <a:spcPts val="374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All future meetings would be displayed in the “Scheduled” tab.</a:t>
            </a:r>
          </a:p>
          <a:p>
            <a:pPr algn="l">
              <a:lnSpc>
                <a:spcPts val="374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How change addresses usability goals 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  <a:p>
            <a:pPr algn="l" marL="474981" indent="-237491" lvl="1">
              <a:lnSpc>
                <a:spcPts val="374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new design is intuitive because when you clicked “New,” counselors would’ve expected to be able to schedule as many meetings as they want.</a:t>
            </a:r>
          </a:p>
          <a:p>
            <a:pPr algn="l" marL="474981" indent="-237491" lvl="1">
              <a:lnSpc>
                <a:spcPts val="374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It didn’t make sense to have one scheduled meeting a time and be blocked from creating new ones.</a:t>
            </a:r>
          </a:p>
          <a:p>
            <a:pPr algn="l" marL="474981" indent="-237491" lvl="1">
              <a:lnSpc>
                <a:spcPts val="374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This is also helpful because it gives counselors additional ways to plan their classrooms and work toward long-term success with students.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89139"/>
            <a:ext cx="15807902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0"/>
              </a:lnSpc>
            </a:pPr>
            <a:r>
              <a:rPr lang="en-US" sz="6000" spc="-288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Major Change 4 - Scheduling multiple meetings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03532" y="7647529"/>
            <a:ext cx="6781902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700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Note: only the selected portion of the moderate task relevant to this major change is shown here due to the large size of the task.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98689"/>
            <a:ext cx="15807902" cy="163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36"/>
              </a:lnSpc>
            </a:pPr>
            <a:r>
              <a:rPr lang="en-US" sz="13299" spc="-63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Figma Prototype Link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8621" y="4184658"/>
            <a:ext cx="2750757" cy="171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  <a:hlinkClick r:id="rId2" tooltip="https://www.figma.com/design/raMm1ntmjcYlvafswYTngo/CS-147-Med-fi-Prototype?node-id=374-2940&amp;t=amijRUDma3G4BzjA-1"/>
              </a:rPr>
              <a:t>LINK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03439"/>
            <a:ext cx="15807902" cy="1231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9"/>
              </a:lnSpc>
            </a:pPr>
            <a:r>
              <a:rPr lang="en-US" sz="9999" spc="-479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Figma Prototype Walkthrough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39639"/>
            <a:ext cx="15071237" cy="310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1" indent="-399416" lvl="1">
              <a:lnSpc>
                <a:spcPts val="6290"/>
              </a:lnSpc>
              <a:buAutoNum type="arabicPeriod" startAt="1"/>
            </a:pPr>
            <a:r>
              <a:rPr lang="en-US" sz="3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Overall Flow </a:t>
            </a:r>
          </a:p>
          <a:p>
            <a:pPr algn="l" marL="1597662" indent="-532554" lvl="2">
              <a:lnSpc>
                <a:spcPts val="6290"/>
              </a:lnSpc>
              <a:buAutoNum type="alphaLcPeriod" startAt="1"/>
            </a:pPr>
            <a:r>
              <a:rPr lang="en-US" sz="3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Includes onboarding process (sign up/log in) </a:t>
            </a:r>
          </a:p>
          <a:p>
            <a:pPr algn="l" marL="1597662" indent="-532554" lvl="2">
              <a:lnSpc>
                <a:spcPts val="6290"/>
              </a:lnSpc>
              <a:buAutoNum type="alphaLcPeriod" startAt="1"/>
            </a:pPr>
            <a:r>
              <a:rPr lang="en-US" sz="3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Can travel between different tasks </a:t>
            </a:r>
          </a:p>
          <a:p>
            <a:pPr algn="l" marL="798831" indent="-399416" lvl="1">
              <a:lnSpc>
                <a:spcPts val="6290"/>
              </a:lnSpc>
              <a:buAutoNum type="arabicPeriod" startAt="1"/>
            </a:pPr>
            <a:r>
              <a:rPr lang="en-US" sz="3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Three </a:t>
            </a:r>
            <a:r>
              <a:rPr lang="en-US" sz="37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Task Flows 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62075"/>
            <a:ext cx="14958320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Website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184658"/>
            <a:ext cx="16230600" cy="171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  <a:hlinkClick r:id="rId2" tooltip="https://web.stanford.edu/class/cs147/projects/Job-Accessibility-Career-Development/UniVerse/"/>
              </a:rPr>
              <a:t>LINK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62075"/>
            <a:ext cx="14958320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Problem &amp; solution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440238"/>
            <a:ext cx="5800640" cy="1057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Our Primary User: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College Counselors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27687" y="6381109"/>
            <a:ext cx="7560346" cy="319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Brief synopsis of your proposed solution: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An app to allow Counselors to choose to work with small groups of students with interests and backgrounds that cater to their own knowledge.   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007148" y="3906854"/>
            <a:ext cx="8252152" cy="212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Problem you are tackling: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Counselors lack independence when choosing students they want to work with (and topics) as they often work under a centralized topic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81144" y="3767996"/>
            <a:ext cx="8325713" cy="313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Values in design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62075"/>
            <a:ext cx="8474057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Values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72501" y="2216834"/>
            <a:ext cx="5354039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FREEDOM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21354" y="4754936"/>
            <a:ext cx="5905186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EASE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4732" y="7293037"/>
            <a:ext cx="6561808" cy="83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b="true" sz="5855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COMMUNITY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4156" y="3484631"/>
            <a:ext cx="8830576" cy="626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3595"/>
              </a:lnSpc>
              <a:buAutoNum type="arabicPeriod" startAt="1"/>
            </a:pPr>
            <a:r>
              <a:rPr lang="en-US" b="true" sz="2899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Freedom </a:t>
            </a:r>
          </a:p>
          <a:p>
            <a:pPr algn="l" marL="1252215" indent="-417405" lvl="2">
              <a:lnSpc>
                <a:spcPts val="3595"/>
              </a:lnSpc>
              <a:buAutoNum type="alphaLcPeriod" startAt="1"/>
            </a:pPr>
            <a:r>
              <a:rPr lang="en-US" sz="28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Give counselors a choice in what students they want to work with and subject areas to focus on </a:t>
            </a:r>
          </a:p>
          <a:p>
            <a:pPr algn="l" marL="626107" indent="-313054" lvl="1">
              <a:lnSpc>
                <a:spcPts val="3595"/>
              </a:lnSpc>
              <a:buAutoNum type="arabicPeriod" startAt="1"/>
            </a:pPr>
            <a:r>
              <a:rPr lang="en-US" b="true" sz="2899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Ease</a:t>
            </a:r>
            <a:r>
              <a:rPr lang="en-US" b="true" sz="2899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</a:p>
          <a:p>
            <a:pPr algn="l" marL="1252215" indent="-417405" lvl="2">
              <a:lnSpc>
                <a:spcPts val="3595"/>
              </a:lnSpc>
              <a:buAutoNum type="alphaLcPeriod" startAt="1"/>
            </a:pPr>
            <a:r>
              <a:rPr lang="en-US" sz="28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By providing accessible classroom tools that make it easy to track student progress and AI-generated insights, counselors’ work can be made more efficient </a:t>
            </a:r>
          </a:p>
          <a:p>
            <a:pPr algn="l" marL="626107" indent="-313054" lvl="1">
              <a:lnSpc>
                <a:spcPts val="3595"/>
              </a:lnSpc>
              <a:buAutoNum type="arabicPeriod" startAt="1"/>
            </a:pPr>
            <a:r>
              <a:rPr lang="en-US" b="true" sz="2899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Community</a:t>
            </a:r>
            <a:r>
              <a:rPr lang="en-US" sz="28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  <a:p>
            <a:pPr algn="l" marL="1252215" indent="-417405" lvl="2">
              <a:lnSpc>
                <a:spcPts val="3595"/>
              </a:lnSpc>
              <a:buAutoNum type="alphaLcPeriod" startAt="1"/>
            </a:pPr>
            <a:r>
              <a:rPr lang="en-US" sz="28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Creating a space for counselors to build d long term relationships with different students, but also where students can </a:t>
            </a:r>
            <a:r>
              <a:rPr lang="en-US" sz="28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find like-minded peers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39940" y="306578"/>
            <a:ext cx="3179151" cy="6528087"/>
            <a:chOff x="0" y="0"/>
            <a:chExt cx="4238868" cy="870411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001" r="0" b="2001"/>
            <a:stretch>
              <a:fillRect/>
            </a:stretch>
          </p:blipFill>
          <p:spPr>
            <a:xfrm flipH="false" flipV="false">
              <a:off x="0" y="0"/>
              <a:ext cx="4238868" cy="870411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3608258"/>
            <a:ext cx="9982590" cy="582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 our </a:t>
            </a:r>
            <a:r>
              <a:rPr lang="en-US" b="true" sz="3399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Simple Task</a:t>
            </a: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, we give counselors the choice of choosing students based on common backgrounds and interests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After selecting a student they want to work with, the counselor also gets the choice of adding the student to a particular classroom that focuses on an area of college applications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Counselor is </a:t>
            </a:r>
            <a:r>
              <a:rPr lang="en-US" b="true" sz="33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active</a:t>
            </a:r>
            <a:r>
              <a:rPr lang="en-US" sz="33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in this matching process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819091" y="3404605"/>
            <a:ext cx="2971878" cy="6356958"/>
          </a:xfrm>
          <a:custGeom>
            <a:avLst/>
            <a:gdLst/>
            <a:ahLst/>
            <a:cxnLst/>
            <a:rect r="r" b="b" t="t" l="l"/>
            <a:pathLst>
              <a:path h="6356958" w="2971878">
                <a:moveTo>
                  <a:pt x="0" y="0"/>
                </a:moveTo>
                <a:lnTo>
                  <a:pt x="2971878" y="0"/>
                </a:lnTo>
                <a:lnTo>
                  <a:pt x="297187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409700"/>
            <a:ext cx="7510337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Freedom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82" y="3435615"/>
            <a:ext cx="8826970" cy="582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1" indent="-367031" lvl="1">
              <a:lnSpc>
                <a:spcPts val="57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 our </a:t>
            </a:r>
            <a:r>
              <a:rPr lang="en-US" b="true" sz="3400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Medium Task</a:t>
            </a:r>
            <a:r>
              <a:rPr lang="en-US" sz="34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, we give counselors the tools to conduct classes both synchronously and asynchronously </a:t>
            </a:r>
          </a:p>
          <a:p>
            <a:pPr algn="l" marL="734061" indent="-367031" lvl="1">
              <a:lnSpc>
                <a:spcPts val="578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To do this, we have the chatroom class functions both within a live session itself, but also a general chatroom that exists outside any sessions </a:t>
            </a:r>
          </a:p>
          <a:p>
            <a:pPr algn="l">
              <a:lnSpc>
                <a:spcPts val="578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484320" y="96079"/>
            <a:ext cx="4820287" cy="10094842"/>
          </a:xfrm>
          <a:custGeom>
            <a:avLst/>
            <a:gdLst/>
            <a:ahLst/>
            <a:cxnLst/>
            <a:rect r="r" b="b" t="t" l="l"/>
            <a:pathLst>
              <a:path h="10094842" w="4820287">
                <a:moveTo>
                  <a:pt x="0" y="0"/>
                </a:moveTo>
                <a:lnTo>
                  <a:pt x="4820287" y="0"/>
                </a:lnTo>
                <a:lnTo>
                  <a:pt x="4820287" y="10094842"/>
                </a:lnTo>
                <a:lnTo>
                  <a:pt x="0" y="10094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09700"/>
            <a:ext cx="7510337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Ease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5596658" y="2505648"/>
            <a:ext cx="705621" cy="7769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12780294" y="7506285"/>
            <a:ext cx="705621" cy="7769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3500016" y="7071218"/>
            <a:ext cx="2950104" cy="4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ASYNC CHATROOM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73619" y="1802566"/>
            <a:ext cx="2678658" cy="42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SYNC CHATROOM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DAGVMHS8-hI</dc:identifier>
  <dcterms:modified xsi:type="dcterms:W3CDTF">2011-08-01T06:04:30Z</dcterms:modified>
  <cp:revision>1</cp:revision>
  <dc:title>A6 Presentation - CS 147 </dc:title>
</cp:coreProperties>
</file>